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2" r:id="rId1"/>
    <p:sldMasterId id="2147483674" r:id="rId2"/>
    <p:sldMasterId id="2147483686" r:id="rId3"/>
  </p:sldMasterIdLst>
  <p:sldIdLst>
    <p:sldId id="293" r:id="rId4"/>
    <p:sldId id="294" r:id="rId5"/>
    <p:sldId id="297" r:id="rId6"/>
    <p:sldId id="298" r:id="rId7"/>
    <p:sldId id="299" r:id="rId8"/>
    <p:sldId id="300" r:id="rId9"/>
    <p:sldId id="301" r:id="rId10"/>
    <p:sldId id="302" r:id="rId11"/>
    <p:sldId id="303" r:id="rId12"/>
    <p:sldId id="304" r:id="rId13"/>
    <p:sldId id="305" r:id="rId14"/>
    <p:sldId id="306" r:id="rId15"/>
    <p:sldId id="307" r:id="rId16"/>
    <p:sldId id="308" r:id="rId17"/>
    <p:sldId id="309" r:id="rId18"/>
    <p:sldId id="310" r:id="rId19"/>
    <p:sldId id="311" r:id="rId20"/>
    <p:sldId id="295" r:id="rId2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CCFDB"/>
    <a:srgbClr val="CBECF1"/>
    <a:srgbClr val="8E74A0"/>
    <a:srgbClr val="ECE5EF"/>
    <a:srgbClr val="DFD3E5"/>
    <a:srgbClr val="D1C3D9"/>
    <a:srgbClr val="7EC246"/>
    <a:srgbClr val="5C9330"/>
    <a:srgbClr val="3CB668"/>
    <a:srgbClr val="2A7F4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100" d="100"/>
          <a:sy n="100" d="100"/>
        </p:scale>
        <p:origin x="-210" y="-144"/>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theme" Target="theme/theme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viewProps" Target="viewProps.xml"/><Relationship Id="rId10" Type="http://schemas.openxmlformats.org/officeDocument/2006/relationships/slide" Target="slides/slide7.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3" Type="http://schemas.openxmlformats.org/officeDocument/2006/relationships/hyperlink" Target="http://www.ocr.org.uk/computerscience" TargetMode="External"/><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0" name="Rectangle 9"/>
          <p:cNvSpPr/>
          <p:nvPr userDrawn="1"/>
        </p:nvSpPr>
        <p:spPr>
          <a:xfrm>
            <a:off x="0" y="6021288"/>
            <a:ext cx="9252520" cy="8367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3" name="Content Placeholder 2" descr="GCSE (9-1) Computer Science "/>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26988"/>
            <a:ext cx="9180513" cy="6884988"/>
          </a:xfrm>
          <a:prstGeom prst="rect">
            <a:avLst/>
          </a:prstGeom>
        </p:spPr>
      </p:pic>
      <p:sp>
        <p:nvSpPr>
          <p:cNvPr id="2" name="Title 1"/>
          <p:cNvSpPr>
            <a:spLocks noGrp="1"/>
          </p:cNvSpPr>
          <p:nvPr>
            <p:ph type="ctrTitle"/>
          </p:nvPr>
        </p:nvSpPr>
        <p:spPr>
          <a:xfrm>
            <a:off x="323528" y="2564904"/>
            <a:ext cx="3312368" cy="1470025"/>
          </a:xfrm>
        </p:spPr>
        <p:txBody>
          <a:bodyPr>
            <a:normAutofit/>
          </a:bodyPr>
          <a:lstStyle>
            <a:lvl1pPr algn="l">
              <a:defRPr sz="2000" b="1">
                <a:solidFill>
                  <a:schemeClr val="bg1"/>
                </a:solidFill>
              </a:defRPr>
            </a:lvl1pPr>
          </a:lstStyle>
          <a:p>
            <a:r>
              <a:rPr lang="en-US" dirty="0" smtClean="0"/>
              <a:t>Click to edit Master title style</a:t>
            </a:r>
            <a:endParaRPr lang="en-GB" dirty="0"/>
          </a:p>
        </p:txBody>
      </p:sp>
      <p:sp>
        <p:nvSpPr>
          <p:cNvPr id="14" name="TextBox 13">
            <a:hlinkClick r:id="rId3"/>
          </p:cNvPr>
          <p:cNvSpPr txBox="1"/>
          <p:nvPr userDrawn="1"/>
        </p:nvSpPr>
        <p:spPr>
          <a:xfrm>
            <a:off x="395536" y="5013176"/>
            <a:ext cx="2232248" cy="369332"/>
          </a:xfrm>
          <a:prstGeom prst="rect">
            <a:avLst/>
          </a:prstGeom>
          <a:noFill/>
        </p:spPr>
        <p:txBody>
          <a:bodyPr wrap="square" rtlCol="0">
            <a:spAutoFit/>
          </a:bodyPr>
          <a:lstStyle/>
          <a:p>
            <a:r>
              <a:rPr lang="en-GB" dirty="0" smtClean="0"/>
              <a:t>    </a:t>
            </a:r>
            <a:endParaRPr lang="en-GB" dirty="0"/>
          </a:p>
        </p:txBody>
      </p:sp>
    </p:spTree>
    <p:extLst>
      <p:ext uri="{BB962C8B-B14F-4D97-AF65-F5344CB8AC3E}">
        <p14:creationId xmlns:p14="http://schemas.microsoft.com/office/powerpoint/2010/main" val="1922639458"/>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C448CA66-A653-4008-9682-A2418F4E62C6}" type="datetimeFigureOut">
              <a:rPr lang="en-GB" smtClean="0"/>
              <a:t>11/04/2016</a:t>
            </a:fld>
            <a:endParaRPr lang="en-GB"/>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GB"/>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9B000E6B-4536-45D2-8197-CAE0F8DEEDE8}" type="slidenum">
              <a:rPr lang="en-GB" smtClean="0"/>
              <a:t>‹#›</a:t>
            </a:fld>
            <a:endParaRPr lang="en-GB"/>
          </a:p>
        </p:txBody>
      </p:sp>
    </p:spTree>
    <p:extLst>
      <p:ext uri="{BB962C8B-B14F-4D97-AF65-F5344CB8AC3E}">
        <p14:creationId xmlns:p14="http://schemas.microsoft.com/office/powerpoint/2010/main" val="3923492803"/>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C448CA66-A653-4008-9682-A2418F4E62C6}" type="datetimeFigureOut">
              <a:rPr lang="en-GB" smtClean="0"/>
              <a:t>11/04/2016</a:t>
            </a:fld>
            <a:endParaRPr lang="en-GB"/>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GB"/>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9B000E6B-4536-45D2-8197-CAE0F8DEEDE8}" type="slidenum">
              <a:rPr lang="en-GB" smtClean="0"/>
              <a:t>‹#›</a:t>
            </a:fld>
            <a:endParaRPr lang="en-GB"/>
          </a:p>
        </p:txBody>
      </p:sp>
    </p:spTree>
    <p:extLst>
      <p:ext uri="{BB962C8B-B14F-4D97-AF65-F5344CB8AC3E}">
        <p14:creationId xmlns:p14="http://schemas.microsoft.com/office/powerpoint/2010/main" val="727400061"/>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2_Title Only">
    <p:spTree>
      <p:nvGrpSpPr>
        <p:cNvPr id="1" name=""/>
        <p:cNvGrpSpPr/>
        <p:nvPr/>
      </p:nvGrpSpPr>
      <p:grpSpPr>
        <a:xfrm>
          <a:off x="0" y="0"/>
          <a:ext cx="0" cy="0"/>
          <a:chOff x="0" y="0"/>
          <a:chExt cx="0" cy="0"/>
        </a:xfrm>
      </p:grpSpPr>
      <p:pic>
        <p:nvPicPr>
          <p:cNvPr id="5" name="Picture 4"/>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20638"/>
            <a:ext cx="9144000" cy="683736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p:cNvSpPr>
            <a:spLocks noGrp="1"/>
          </p:cNvSpPr>
          <p:nvPr>
            <p:ph type="title"/>
          </p:nvPr>
        </p:nvSpPr>
        <p:spPr/>
        <p:txBody>
          <a:bodyPr/>
          <a:lstStyle>
            <a:lvl1pPr>
              <a:defRPr b="1">
                <a:solidFill>
                  <a:srgbClr val="002060"/>
                </a:solidFill>
              </a:defRPr>
            </a:lvl1pPr>
          </a:lstStyle>
          <a:p>
            <a:r>
              <a:rPr lang="en-US" dirty="0" smtClean="0"/>
              <a:t>Click to edit Master title style</a:t>
            </a:r>
            <a:endParaRPr lang="en-GB" dirty="0"/>
          </a:p>
        </p:txBody>
      </p:sp>
      <p:sp>
        <p:nvSpPr>
          <p:cNvPr id="4" name="Text Placeholder 3"/>
          <p:cNvSpPr>
            <a:spLocks noGrp="1"/>
          </p:cNvSpPr>
          <p:nvPr>
            <p:ph type="body" sz="quarter" idx="10"/>
          </p:nvPr>
        </p:nvSpPr>
        <p:spPr>
          <a:xfrm>
            <a:off x="468313" y="1773238"/>
            <a:ext cx="8280400" cy="38163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262864075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Header x2 content">
    <p:spTree>
      <p:nvGrpSpPr>
        <p:cNvPr id="1" name=""/>
        <p:cNvGrpSpPr/>
        <p:nvPr/>
      </p:nvGrpSpPr>
      <p:grpSpPr>
        <a:xfrm>
          <a:off x="0" y="0"/>
          <a:ext cx="0" cy="0"/>
          <a:chOff x="0" y="0"/>
          <a:chExt cx="0" cy="0"/>
        </a:xfrm>
      </p:grpSpPr>
      <p:pic>
        <p:nvPicPr>
          <p:cNvPr id="7" name="Picture 6"/>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20638"/>
            <a:ext cx="9144000" cy="683736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p:cNvSpPr>
            <a:spLocks noGrp="1"/>
          </p:cNvSpPr>
          <p:nvPr>
            <p:ph type="title"/>
          </p:nvPr>
        </p:nvSpPr>
        <p:spPr/>
        <p:txBody>
          <a:bodyPr/>
          <a:lstStyle>
            <a:lvl1pPr>
              <a:defRPr b="1">
                <a:solidFill>
                  <a:srgbClr val="002060"/>
                </a:solidFill>
              </a:defRPr>
            </a:lvl1pPr>
          </a:lstStyle>
          <a:p>
            <a:r>
              <a:rPr lang="en-US" dirty="0" smtClean="0"/>
              <a:t>Click to edit Master title style</a:t>
            </a:r>
            <a:endParaRPr lang="en-GB" dirty="0"/>
          </a:p>
        </p:txBody>
      </p:sp>
      <p:sp>
        <p:nvSpPr>
          <p:cNvPr id="4" name="Text Placeholder 3"/>
          <p:cNvSpPr>
            <a:spLocks noGrp="1"/>
          </p:cNvSpPr>
          <p:nvPr>
            <p:ph type="body" sz="quarter" idx="10"/>
          </p:nvPr>
        </p:nvSpPr>
        <p:spPr>
          <a:xfrm>
            <a:off x="468313" y="1773238"/>
            <a:ext cx="4031679" cy="38163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Text Placeholder 3"/>
          <p:cNvSpPr>
            <a:spLocks noGrp="1"/>
          </p:cNvSpPr>
          <p:nvPr>
            <p:ph type="body" sz="quarter" idx="11"/>
          </p:nvPr>
        </p:nvSpPr>
        <p:spPr>
          <a:xfrm>
            <a:off x="4716016" y="1772816"/>
            <a:ext cx="4031679" cy="38163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98446552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1C4276AC-4418-4156-944D-CCC8F5C7C5E5}" type="datetimeFigureOut">
              <a:rPr lang="en-GB" smtClean="0"/>
              <a:t>11/04/2016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020C22D-384E-4D13-BEA7-4A9EF786DD0B}" type="slidenum">
              <a:rPr lang="en-GB" smtClean="0"/>
              <a:t>‹#›</a:t>
            </a:fld>
            <a:endParaRPr lang="en-GB"/>
          </a:p>
        </p:txBody>
      </p:sp>
    </p:spTree>
    <p:extLst>
      <p:ext uri="{BB962C8B-B14F-4D97-AF65-F5344CB8AC3E}">
        <p14:creationId xmlns:p14="http://schemas.microsoft.com/office/powerpoint/2010/main" val="297445744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1C4276AC-4418-4156-944D-CCC8F5C7C5E5}" type="datetimeFigureOut">
              <a:rPr lang="en-GB" smtClean="0"/>
              <a:t>11/04/2016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020C22D-384E-4D13-BEA7-4A9EF786DD0B}" type="slidenum">
              <a:rPr lang="en-GB" smtClean="0"/>
              <a:t>‹#›</a:t>
            </a:fld>
            <a:endParaRPr lang="en-GB"/>
          </a:p>
        </p:txBody>
      </p:sp>
    </p:spTree>
    <p:extLst>
      <p:ext uri="{BB962C8B-B14F-4D97-AF65-F5344CB8AC3E}">
        <p14:creationId xmlns:p14="http://schemas.microsoft.com/office/powerpoint/2010/main" val="327503514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C4276AC-4418-4156-944D-CCC8F5C7C5E5}" type="datetimeFigureOut">
              <a:rPr lang="en-GB" smtClean="0"/>
              <a:t>11/04/2016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020C22D-384E-4D13-BEA7-4A9EF786DD0B}" type="slidenum">
              <a:rPr lang="en-GB" smtClean="0"/>
              <a:t>‹#›</a:t>
            </a:fld>
            <a:endParaRPr lang="en-GB"/>
          </a:p>
        </p:txBody>
      </p:sp>
    </p:spTree>
    <p:extLst>
      <p:ext uri="{BB962C8B-B14F-4D97-AF65-F5344CB8AC3E}">
        <p14:creationId xmlns:p14="http://schemas.microsoft.com/office/powerpoint/2010/main" val="63807183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1C4276AC-4418-4156-944D-CCC8F5C7C5E5}" type="datetimeFigureOut">
              <a:rPr lang="en-GB" smtClean="0"/>
              <a:t>11/04/2016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020C22D-384E-4D13-BEA7-4A9EF786DD0B}" type="slidenum">
              <a:rPr lang="en-GB" smtClean="0"/>
              <a:t>‹#›</a:t>
            </a:fld>
            <a:endParaRPr lang="en-GB"/>
          </a:p>
        </p:txBody>
      </p:sp>
    </p:spTree>
    <p:extLst>
      <p:ext uri="{BB962C8B-B14F-4D97-AF65-F5344CB8AC3E}">
        <p14:creationId xmlns:p14="http://schemas.microsoft.com/office/powerpoint/2010/main" val="91777741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1C4276AC-4418-4156-944D-CCC8F5C7C5E5}" type="datetimeFigureOut">
              <a:rPr lang="en-GB" smtClean="0"/>
              <a:t>11/04/2016</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7020C22D-384E-4D13-BEA7-4A9EF786DD0B}" type="slidenum">
              <a:rPr lang="en-GB" smtClean="0"/>
              <a:t>‹#›</a:t>
            </a:fld>
            <a:endParaRPr lang="en-GB"/>
          </a:p>
        </p:txBody>
      </p:sp>
    </p:spTree>
    <p:extLst>
      <p:ext uri="{BB962C8B-B14F-4D97-AF65-F5344CB8AC3E}">
        <p14:creationId xmlns:p14="http://schemas.microsoft.com/office/powerpoint/2010/main" val="378274861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1C4276AC-4418-4156-944D-CCC8F5C7C5E5}" type="datetimeFigureOut">
              <a:rPr lang="en-GB" smtClean="0"/>
              <a:t>11/04/2016</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7020C22D-384E-4D13-BEA7-4A9EF786DD0B}" type="slidenum">
              <a:rPr lang="en-GB" smtClean="0"/>
              <a:t>‹#›</a:t>
            </a:fld>
            <a:endParaRPr lang="en-GB"/>
          </a:p>
        </p:txBody>
      </p:sp>
    </p:spTree>
    <p:extLst>
      <p:ext uri="{BB962C8B-B14F-4D97-AF65-F5344CB8AC3E}">
        <p14:creationId xmlns:p14="http://schemas.microsoft.com/office/powerpoint/2010/main" val="8294955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0" y="404664"/>
            <a:ext cx="9144000" cy="778098"/>
          </a:xfrm>
          <a:solidFill>
            <a:srgbClr val="7CCFDB"/>
          </a:solidFill>
        </p:spPr>
        <p:txBody>
          <a:bodyPr/>
          <a:lstStyle>
            <a:lvl1pPr marL="444500" indent="0" algn="l" defTabSz="444500">
              <a:defRPr>
                <a:solidFill>
                  <a:schemeClr val="bg1"/>
                </a:solidFill>
              </a:defRPr>
            </a:lvl1pPr>
          </a:lstStyle>
          <a:p>
            <a:r>
              <a:rPr lang="en-US" dirty="0" smtClean="0"/>
              <a:t>Click to edit Master title style</a:t>
            </a:r>
            <a:endParaRPr lang="en-GB" dirty="0"/>
          </a:p>
        </p:txBody>
      </p:sp>
      <p:sp>
        <p:nvSpPr>
          <p:cNvPr id="3" name="Content Placeholder 2"/>
          <p:cNvSpPr>
            <a:spLocks noGrp="1"/>
          </p:cNvSpPr>
          <p:nvPr>
            <p:ph idx="1"/>
          </p:nvPr>
        </p:nvSpPr>
        <p:spPr/>
        <p:txBody>
          <a:bodyPr/>
          <a:lstStyle>
            <a:lvl1pPr>
              <a:defRPr sz="2600"/>
            </a:lvl1pPr>
            <a:lvl2pPr marL="742950" indent="-285750">
              <a:buFont typeface="Arial" panose="020B0604020202020204" pitchFamily="34" charset="0"/>
              <a:buChar char="•"/>
              <a:defRPr sz="2400"/>
            </a:lvl2pPr>
            <a:lvl3pPr>
              <a:defRPr sz="2200"/>
            </a:lvl3pPr>
            <a:lvl4pPr>
              <a:defRPr sz="1800"/>
            </a:lvl4pPr>
            <a:lvl5pPr>
              <a:defRPr sz="16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C448CA66-A653-4008-9682-A2418F4E62C6}" type="datetimeFigureOut">
              <a:rPr lang="en-GB" smtClean="0"/>
              <a:t>11/04/2016</a:t>
            </a:fld>
            <a:endParaRPr lang="en-GB"/>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GB"/>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9B000E6B-4536-45D2-8197-CAE0F8DEEDE8}" type="slidenum">
              <a:rPr lang="en-GB" smtClean="0"/>
              <a:t>‹#›</a:t>
            </a:fld>
            <a:endParaRPr lang="en-GB"/>
          </a:p>
        </p:txBody>
      </p:sp>
    </p:spTree>
    <p:extLst>
      <p:ext uri="{BB962C8B-B14F-4D97-AF65-F5344CB8AC3E}">
        <p14:creationId xmlns:p14="http://schemas.microsoft.com/office/powerpoint/2010/main" val="844895388"/>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C4276AC-4418-4156-944D-CCC8F5C7C5E5}" type="datetimeFigureOut">
              <a:rPr lang="en-GB" smtClean="0"/>
              <a:t>11/04/2016</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7020C22D-384E-4D13-BEA7-4A9EF786DD0B}" type="slidenum">
              <a:rPr lang="en-GB" smtClean="0"/>
              <a:t>‹#›</a:t>
            </a:fld>
            <a:endParaRPr lang="en-GB"/>
          </a:p>
        </p:txBody>
      </p:sp>
    </p:spTree>
    <p:extLst>
      <p:ext uri="{BB962C8B-B14F-4D97-AF65-F5344CB8AC3E}">
        <p14:creationId xmlns:p14="http://schemas.microsoft.com/office/powerpoint/2010/main" val="665952880"/>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C4276AC-4418-4156-944D-CCC8F5C7C5E5}" type="datetimeFigureOut">
              <a:rPr lang="en-GB" smtClean="0"/>
              <a:t>11/04/2016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020C22D-384E-4D13-BEA7-4A9EF786DD0B}" type="slidenum">
              <a:rPr lang="en-GB" smtClean="0"/>
              <a:t>‹#›</a:t>
            </a:fld>
            <a:endParaRPr lang="en-GB"/>
          </a:p>
        </p:txBody>
      </p:sp>
    </p:spTree>
    <p:extLst>
      <p:ext uri="{BB962C8B-B14F-4D97-AF65-F5344CB8AC3E}">
        <p14:creationId xmlns:p14="http://schemas.microsoft.com/office/powerpoint/2010/main" val="255802842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C4276AC-4418-4156-944D-CCC8F5C7C5E5}" type="datetimeFigureOut">
              <a:rPr lang="en-GB" smtClean="0"/>
              <a:t>11/04/2016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020C22D-384E-4D13-BEA7-4A9EF786DD0B}" type="slidenum">
              <a:rPr lang="en-GB" smtClean="0"/>
              <a:t>‹#›</a:t>
            </a:fld>
            <a:endParaRPr lang="en-GB"/>
          </a:p>
        </p:txBody>
      </p:sp>
    </p:spTree>
    <p:extLst>
      <p:ext uri="{BB962C8B-B14F-4D97-AF65-F5344CB8AC3E}">
        <p14:creationId xmlns:p14="http://schemas.microsoft.com/office/powerpoint/2010/main" val="242728743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1C4276AC-4418-4156-944D-CCC8F5C7C5E5}" type="datetimeFigureOut">
              <a:rPr lang="en-GB" smtClean="0"/>
              <a:t>11/04/2016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020C22D-384E-4D13-BEA7-4A9EF786DD0B}" type="slidenum">
              <a:rPr lang="en-GB" smtClean="0"/>
              <a:t>‹#›</a:t>
            </a:fld>
            <a:endParaRPr lang="en-GB"/>
          </a:p>
        </p:txBody>
      </p:sp>
    </p:spTree>
    <p:extLst>
      <p:ext uri="{BB962C8B-B14F-4D97-AF65-F5344CB8AC3E}">
        <p14:creationId xmlns:p14="http://schemas.microsoft.com/office/powerpoint/2010/main" val="23381297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1C4276AC-4418-4156-944D-CCC8F5C7C5E5}" type="datetimeFigureOut">
              <a:rPr lang="en-GB" smtClean="0"/>
              <a:t>11/04/2016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020C22D-384E-4D13-BEA7-4A9EF786DD0B}" type="slidenum">
              <a:rPr lang="en-GB" smtClean="0"/>
              <a:t>‹#›</a:t>
            </a:fld>
            <a:endParaRPr lang="en-GB"/>
          </a:p>
        </p:txBody>
      </p:sp>
    </p:spTree>
    <p:extLst>
      <p:ext uri="{BB962C8B-B14F-4D97-AF65-F5344CB8AC3E}">
        <p14:creationId xmlns:p14="http://schemas.microsoft.com/office/powerpoint/2010/main" val="387137747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1D7F2B91-7EF0-4524-848B-0DDCB062F8EB}" type="datetimeFigureOut">
              <a:rPr lang="en-GB" smtClean="0"/>
              <a:t>11/04/2016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93071F6-682F-47A3-ACEB-7B8FCB939DCF}" type="slidenum">
              <a:rPr lang="en-GB" smtClean="0"/>
              <a:t>‹#›</a:t>
            </a:fld>
            <a:endParaRPr lang="en-GB"/>
          </a:p>
        </p:txBody>
      </p:sp>
    </p:spTree>
    <p:extLst>
      <p:ext uri="{BB962C8B-B14F-4D97-AF65-F5344CB8AC3E}">
        <p14:creationId xmlns:p14="http://schemas.microsoft.com/office/powerpoint/2010/main" val="101042984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1D7F2B91-7EF0-4524-848B-0DDCB062F8EB}" type="datetimeFigureOut">
              <a:rPr lang="en-GB" smtClean="0"/>
              <a:t>11/04/2016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93071F6-682F-47A3-ACEB-7B8FCB939DCF}" type="slidenum">
              <a:rPr lang="en-GB" smtClean="0"/>
              <a:t>‹#›</a:t>
            </a:fld>
            <a:endParaRPr lang="en-GB"/>
          </a:p>
        </p:txBody>
      </p:sp>
    </p:spTree>
    <p:extLst>
      <p:ext uri="{BB962C8B-B14F-4D97-AF65-F5344CB8AC3E}">
        <p14:creationId xmlns:p14="http://schemas.microsoft.com/office/powerpoint/2010/main" val="386795465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7F2B91-7EF0-4524-848B-0DDCB062F8EB}" type="datetimeFigureOut">
              <a:rPr lang="en-GB" smtClean="0"/>
              <a:t>11/04/2016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93071F6-682F-47A3-ACEB-7B8FCB939DCF}" type="slidenum">
              <a:rPr lang="en-GB" smtClean="0"/>
              <a:t>‹#›</a:t>
            </a:fld>
            <a:endParaRPr lang="en-GB"/>
          </a:p>
        </p:txBody>
      </p:sp>
    </p:spTree>
    <p:extLst>
      <p:ext uri="{BB962C8B-B14F-4D97-AF65-F5344CB8AC3E}">
        <p14:creationId xmlns:p14="http://schemas.microsoft.com/office/powerpoint/2010/main" val="97360932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1D7F2B91-7EF0-4524-848B-0DDCB062F8EB}" type="datetimeFigureOut">
              <a:rPr lang="en-GB" smtClean="0"/>
              <a:t>11/04/2016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93071F6-682F-47A3-ACEB-7B8FCB939DCF}" type="slidenum">
              <a:rPr lang="en-GB" smtClean="0"/>
              <a:t>‹#›</a:t>
            </a:fld>
            <a:endParaRPr lang="en-GB"/>
          </a:p>
        </p:txBody>
      </p:sp>
    </p:spTree>
    <p:extLst>
      <p:ext uri="{BB962C8B-B14F-4D97-AF65-F5344CB8AC3E}">
        <p14:creationId xmlns:p14="http://schemas.microsoft.com/office/powerpoint/2010/main" val="334409596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1D7F2B91-7EF0-4524-848B-0DDCB062F8EB}" type="datetimeFigureOut">
              <a:rPr lang="en-GB" smtClean="0"/>
              <a:t>11/04/2016</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F93071F6-682F-47A3-ACEB-7B8FCB939DCF}" type="slidenum">
              <a:rPr lang="en-GB" smtClean="0"/>
              <a:t>‹#›</a:t>
            </a:fld>
            <a:endParaRPr lang="en-GB"/>
          </a:p>
        </p:txBody>
      </p:sp>
    </p:spTree>
    <p:extLst>
      <p:ext uri="{BB962C8B-B14F-4D97-AF65-F5344CB8AC3E}">
        <p14:creationId xmlns:p14="http://schemas.microsoft.com/office/powerpoint/2010/main" val="17748255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0" y="4406900"/>
            <a:ext cx="9144000" cy="1362075"/>
          </a:xfrm>
          <a:solidFill>
            <a:srgbClr val="7CCFDB"/>
          </a:solidFill>
        </p:spPr>
        <p:txBody>
          <a:bodyPr anchor="t"/>
          <a:lstStyle>
            <a:lvl1pPr algn="r">
              <a:defRPr sz="4000" b="1" cap="all">
                <a:solidFill>
                  <a:schemeClr val="bg1"/>
                </a:solidFill>
              </a:defRPr>
            </a:lvl1pPr>
          </a:lstStyle>
          <a:p>
            <a:r>
              <a:rPr lang="en-US" dirty="0" smtClean="0"/>
              <a:t>Click to edit Master title style</a:t>
            </a:r>
            <a:endParaRPr lang="en-GB" dirty="0"/>
          </a:p>
        </p:txBody>
      </p:sp>
      <p:sp>
        <p:nvSpPr>
          <p:cNvPr id="3" name="Text Placeholder 2"/>
          <p:cNvSpPr>
            <a:spLocks noGrp="1"/>
          </p:cNvSpPr>
          <p:nvPr>
            <p:ph type="body" idx="1"/>
          </p:nvPr>
        </p:nvSpPr>
        <p:spPr>
          <a:xfrm>
            <a:off x="722312" y="2906713"/>
            <a:ext cx="8421687" cy="1500187"/>
          </a:xfrm>
        </p:spPr>
        <p:txBody>
          <a:bodyPr anchor="b"/>
          <a:lstStyle>
            <a:lvl1pPr marL="0" indent="0" algn="r">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C448CA66-A653-4008-9682-A2418F4E62C6}" type="datetimeFigureOut">
              <a:rPr lang="en-GB" smtClean="0"/>
              <a:t>11/04/2016</a:t>
            </a:fld>
            <a:endParaRPr lang="en-GB"/>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GB"/>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9B000E6B-4536-45D2-8197-CAE0F8DEEDE8}" type="slidenum">
              <a:rPr lang="en-GB" smtClean="0"/>
              <a:t>‹#›</a:t>
            </a:fld>
            <a:endParaRPr lang="en-GB"/>
          </a:p>
        </p:txBody>
      </p:sp>
    </p:spTree>
    <p:extLst>
      <p:ext uri="{BB962C8B-B14F-4D97-AF65-F5344CB8AC3E}">
        <p14:creationId xmlns:p14="http://schemas.microsoft.com/office/powerpoint/2010/main" val="715221678"/>
      </p:ext>
    </p:extLst>
  </p:cSld>
  <p:clrMapOvr>
    <a:masterClrMapping/>
  </p:clrMapOvr>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1D7F2B91-7EF0-4524-848B-0DDCB062F8EB}" type="datetimeFigureOut">
              <a:rPr lang="en-GB" smtClean="0"/>
              <a:t>11/04/2016</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F93071F6-682F-47A3-ACEB-7B8FCB939DCF}" type="slidenum">
              <a:rPr lang="en-GB" smtClean="0"/>
              <a:t>‹#›</a:t>
            </a:fld>
            <a:endParaRPr lang="en-GB"/>
          </a:p>
        </p:txBody>
      </p:sp>
    </p:spTree>
    <p:extLst>
      <p:ext uri="{BB962C8B-B14F-4D97-AF65-F5344CB8AC3E}">
        <p14:creationId xmlns:p14="http://schemas.microsoft.com/office/powerpoint/2010/main" val="188889343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7F2B91-7EF0-4524-848B-0DDCB062F8EB}" type="datetimeFigureOut">
              <a:rPr lang="en-GB" smtClean="0"/>
              <a:t>11/04/2016</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F93071F6-682F-47A3-ACEB-7B8FCB939DCF}" type="slidenum">
              <a:rPr lang="en-GB" smtClean="0"/>
              <a:t>‹#›</a:t>
            </a:fld>
            <a:endParaRPr lang="en-GB"/>
          </a:p>
        </p:txBody>
      </p:sp>
    </p:spTree>
    <p:extLst>
      <p:ext uri="{BB962C8B-B14F-4D97-AF65-F5344CB8AC3E}">
        <p14:creationId xmlns:p14="http://schemas.microsoft.com/office/powerpoint/2010/main" val="642188301"/>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7F2B91-7EF0-4524-848B-0DDCB062F8EB}" type="datetimeFigureOut">
              <a:rPr lang="en-GB" smtClean="0"/>
              <a:t>11/04/2016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93071F6-682F-47A3-ACEB-7B8FCB939DCF}" type="slidenum">
              <a:rPr lang="en-GB" smtClean="0"/>
              <a:t>‹#›</a:t>
            </a:fld>
            <a:endParaRPr lang="en-GB"/>
          </a:p>
        </p:txBody>
      </p:sp>
    </p:spTree>
    <p:extLst>
      <p:ext uri="{BB962C8B-B14F-4D97-AF65-F5344CB8AC3E}">
        <p14:creationId xmlns:p14="http://schemas.microsoft.com/office/powerpoint/2010/main" val="273719791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7F2B91-7EF0-4524-848B-0DDCB062F8EB}" type="datetimeFigureOut">
              <a:rPr lang="en-GB" smtClean="0"/>
              <a:t>11/04/2016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93071F6-682F-47A3-ACEB-7B8FCB939DCF}" type="slidenum">
              <a:rPr lang="en-GB" smtClean="0"/>
              <a:t>‹#›</a:t>
            </a:fld>
            <a:endParaRPr lang="en-GB"/>
          </a:p>
        </p:txBody>
      </p:sp>
    </p:spTree>
    <p:extLst>
      <p:ext uri="{BB962C8B-B14F-4D97-AF65-F5344CB8AC3E}">
        <p14:creationId xmlns:p14="http://schemas.microsoft.com/office/powerpoint/2010/main" val="140330125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1D7F2B91-7EF0-4524-848B-0DDCB062F8EB}" type="datetimeFigureOut">
              <a:rPr lang="en-GB" smtClean="0"/>
              <a:t>11/04/2016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93071F6-682F-47A3-ACEB-7B8FCB939DCF}" type="slidenum">
              <a:rPr lang="en-GB" smtClean="0"/>
              <a:t>‹#›</a:t>
            </a:fld>
            <a:endParaRPr lang="en-GB"/>
          </a:p>
        </p:txBody>
      </p:sp>
    </p:spTree>
    <p:extLst>
      <p:ext uri="{BB962C8B-B14F-4D97-AF65-F5344CB8AC3E}">
        <p14:creationId xmlns:p14="http://schemas.microsoft.com/office/powerpoint/2010/main" val="49991353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1D7F2B91-7EF0-4524-848B-0DDCB062F8EB}" type="datetimeFigureOut">
              <a:rPr lang="en-GB" smtClean="0"/>
              <a:t>11/04/2016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93071F6-682F-47A3-ACEB-7B8FCB939DCF}" type="slidenum">
              <a:rPr lang="en-GB" smtClean="0"/>
              <a:t>‹#›</a:t>
            </a:fld>
            <a:endParaRPr lang="en-GB"/>
          </a:p>
        </p:txBody>
      </p:sp>
    </p:spTree>
    <p:extLst>
      <p:ext uri="{BB962C8B-B14F-4D97-AF65-F5344CB8AC3E}">
        <p14:creationId xmlns:p14="http://schemas.microsoft.com/office/powerpoint/2010/main" val="31393463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8" name="Title 1"/>
          <p:cNvSpPr>
            <a:spLocks noGrp="1"/>
          </p:cNvSpPr>
          <p:nvPr>
            <p:ph type="title"/>
          </p:nvPr>
        </p:nvSpPr>
        <p:spPr>
          <a:xfrm>
            <a:off x="0" y="404664"/>
            <a:ext cx="9144000" cy="778098"/>
          </a:xfrm>
          <a:solidFill>
            <a:srgbClr val="7CCFDB"/>
          </a:solidFill>
        </p:spPr>
        <p:txBody>
          <a:bodyPr/>
          <a:lstStyle>
            <a:lvl1pPr marL="444500" indent="0" algn="l" defTabSz="360363">
              <a:defRPr>
                <a:solidFill>
                  <a:schemeClr val="bg1"/>
                </a:solidFill>
              </a:defRPr>
            </a:lvl1pPr>
          </a:lstStyle>
          <a:p>
            <a:r>
              <a:rPr lang="en-US" dirty="0" smtClean="0"/>
              <a:t>Click to edit Master title style</a:t>
            </a:r>
            <a:endParaRPr lang="en-GB" dirty="0"/>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C448CA66-A653-4008-9682-A2418F4E62C6}" type="datetimeFigureOut">
              <a:rPr lang="en-GB" smtClean="0"/>
              <a:t>11/04/2016</a:t>
            </a:fld>
            <a:endParaRPr lang="en-GB"/>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GB"/>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9B000E6B-4536-45D2-8197-CAE0F8DEEDE8}" type="slidenum">
              <a:rPr lang="en-GB" smtClean="0"/>
              <a:t>‹#›</a:t>
            </a:fld>
            <a:endParaRPr lang="en-GB"/>
          </a:p>
        </p:txBody>
      </p:sp>
    </p:spTree>
    <p:extLst>
      <p:ext uri="{BB962C8B-B14F-4D97-AF65-F5344CB8AC3E}">
        <p14:creationId xmlns:p14="http://schemas.microsoft.com/office/powerpoint/2010/main" val="3392715598"/>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a:xfrm>
            <a:off x="457200" y="6356350"/>
            <a:ext cx="2133600" cy="365125"/>
          </a:xfrm>
          <a:prstGeom prst="rect">
            <a:avLst/>
          </a:prstGeom>
        </p:spPr>
        <p:txBody>
          <a:bodyPr/>
          <a:lstStyle/>
          <a:p>
            <a:fld id="{C448CA66-A653-4008-9682-A2418F4E62C6}" type="datetimeFigureOut">
              <a:rPr lang="en-GB" smtClean="0"/>
              <a:t>11/04/2016</a:t>
            </a:fld>
            <a:endParaRPr lang="en-GB"/>
          </a:p>
        </p:txBody>
      </p:sp>
      <p:sp>
        <p:nvSpPr>
          <p:cNvPr id="8" name="Footer Placeholder 7"/>
          <p:cNvSpPr>
            <a:spLocks noGrp="1"/>
          </p:cNvSpPr>
          <p:nvPr>
            <p:ph type="ftr" sz="quarter" idx="11"/>
          </p:nvPr>
        </p:nvSpPr>
        <p:spPr>
          <a:xfrm>
            <a:off x="3124200" y="6356350"/>
            <a:ext cx="2895600" cy="365125"/>
          </a:xfrm>
          <a:prstGeom prst="rect">
            <a:avLst/>
          </a:prstGeom>
        </p:spPr>
        <p:txBody>
          <a:bodyPr/>
          <a:lstStyle/>
          <a:p>
            <a:endParaRPr lang="en-GB"/>
          </a:p>
        </p:txBody>
      </p:sp>
      <p:sp>
        <p:nvSpPr>
          <p:cNvPr id="9" name="Slide Number Placeholder 8"/>
          <p:cNvSpPr>
            <a:spLocks noGrp="1"/>
          </p:cNvSpPr>
          <p:nvPr>
            <p:ph type="sldNum" sz="quarter" idx="12"/>
          </p:nvPr>
        </p:nvSpPr>
        <p:spPr>
          <a:xfrm>
            <a:off x="6553200" y="6356350"/>
            <a:ext cx="2133600" cy="365125"/>
          </a:xfrm>
          <a:prstGeom prst="rect">
            <a:avLst/>
          </a:prstGeom>
        </p:spPr>
        <p:txBody>
          <a:bodyPr/>
          <a:lstStyle/>
          <a:p>
            <a:fld id="{9B000E6B-4536-45D2-8197-CAE0F8DEEDE8}" type="slidenum">
              <a:rPr lang="en-GB" smtClean="0"/>
              <a:t>‹#›</a:t>
            </a:fld>
            <a:endParaRPr lang="en-GB"/>
          </a:p>
        </p:txBody>
      </p:sp>
      <p:sp>
        <p:nvSpPr>
          <p:cNvPr id="10" name="Title 1"/>
          <p:cNvSpPr>
            <a:spLocks noGrp="1"/>
          </p:cNvSpPr>
          <p:nvPr>
            <p:ph type="title"/>
          </p:nvPr>
        </p:nvSpPr>
        <p:spPr>
          <a:xfrm>
            <a:off x="0" y="274638"/>
            <a:ext cx="9144000" cy="778098"/>
          </a:xfrm>
          <a:solidFill>
            <a:srgbClr val="7CCFDB"/>
          </a:solidFill>
        </p:spPr>
        <p:txBody>
          <a:bodyPr/>
          <a:lstStyle>
            <a:lvl1pPr>
              <a:defRPr>
                <a:solidFill>
                  <a:schemeClr val="bg1"/>
                </a:solidFill>
              </a:defRPr>
            </a:lvl1pPr>
          </a:lstStyle>
          <a:p>
            <a:r>
              <a:rPr lang="en-US" dirty="0" smtClean="0"/>
              <a:t>Click to edit Master title style</a:t>
            </a:r>
            <a:endParaRPr lang="en-GB" dirty="0"/>
          </a:p>
        </p:txBody>
      </p:sp>
    </p:spTree>
    <p:extLst>
      <p:ext uri="{BB962C8B-B14F-4D97-AF65-F5344CB8AC3E}">
        <p14:creationId xmlns:p14="http://schemas.microsoft.com/office/powerpoint/2010/main" val="3145087972"/>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a:xfrm>
            <a:off x="457200" y="6356350"/>
            <a:ext cx="2133600" cy="365125"/>
          </a:xfrm>
          <a:prstGeom prst="rect">
            <a:avLst/>
          </a:prstGeom>
        </p:spPr>
        <p:txBody>
          <a:bodyPr/>
          <a:lstStyle/>
          <a:p>
            <a:fld id="{C448CA66-A653-4008-9682-A2418F4E62C6}" type="datetimeFigureOut">
              <a:rPr lang="en-GB" smtClean="0"/>
              <a:t>11/04/2016</a:t>
            </a:fld>
            <a:endParaRPr lang="en-GB"/>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p>
            <a:endParaRPr lang="en-GB"/>
          </a:p>
        </p:txBody>
      </p:sp>
      <p:sp>
        <p:nvSpPr>
          <p:cNvPr id="5" name="Slide Number Placeholder 4"/>
          <p:cNvSpPr>
            <a:spLocks noGrp="1"/>
          </p:cNvSpPr>
          <p:nvPr>
            <p:ph type="sldNum" sz="quarter" idx="12"/>
          </p:nvPr>
        </p:nvSpPr>
        <p:spPr>
          <a:xfrm>
            <a:off x="6553200" y="6356350"/>
            <a:ext cx="2133600" cy="365125"/>
          </a:xfrm>
          <a:prstGeom prst="rect">
            <a:avLst/>
          </a:prstGeom>
        </p:spPr>
        <p:txBody>
          <a:bodyPr/>
          <a:lstStyle/>
          <a:p>
            <a:fld id="{9B000E6B-4536-45D2-8197-CAE0F8DEEDE8}" type="slidenum">
              <a:rPr lang="en-GB" smtClean="0"/>
              <a:t>‹#›</a:t>
            </a:fld>
            <a:endParaRPr lang="en-GB"/>
          </a:p>
        </p:txBody>
      </p:sp>
      <p:sp>
        <p:nvSpPr>
          <p:cNvPr id="6" name="Title 1"/>
          <p:cNvSpPr>
            <a:spLocks noGrp="1"/>
          </p:cNvSpPr>
          <p:nvPr>
            <p:ph type="title"/>
          </p:nvPr>
        </p:nvSpPr>
        <p:spPr>
          <a:xfrm>
            <a:off x="0" y="274638"/>
            <a:ext cx="9144000" cy="778098"/>
          </a:xfrm>
          <a:solidFill>
            <a:srgbClr val="7CCFDB"/>
          </a:solidFill>
        </p:spPr>
        <p:txBody>
          <a:bodyPr/>
          <a:lstStyle>
            <a:lvl1pPr>
              <a:defRPr>
                <a:solidFill>
                  <a:schemeClr val="bg1"/>
                </a:solidFill>
              </a:defRPr>
            </a:lvl1pPr>
          </a:lstStyle>
          <a:p>
            <a:r>
              <a:rPr lang="en-US" dirty="0" smtClean="0"/>
              <a:t>Click to edit Master title style</a:t>
            </a:r>
            <a:endParaRPr lang="en-GB" dirty="0"/>
          </a:p>
        </p:txBody>
      </p:sp>
    </p:spTree>
    <p:extLst>
      <p:ext uri="{BB962C8B-B14F-4D97-AF65-F5344CB8AC3E}">
        <p14:creationId xmlns:p14="http://schemas.microsoft.com/office/powerpoint/2010/main" val="4227166209"/>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389701249"/>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C448CA66-A653-4008-9682-A2418F4E62C6}" type="datetimeFigureOut">
              <a:rPr lang="en-GB" smtClean="0"/>
              <a:t>11/04/2016</a:t>
            </a:fld>
            <a:endParaRPr lang="en-GB"/>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GB"/>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9B000E6B-4536-45D2-8197-CAE0F8DEEDE8}" type="slidenum">
              <a:rPr lang="en-GB" smtClean="0"/>
              <a:t>‹#›</a:t>
            </a:fld>
            <a:endParaRPr lang="en-GB"/>
          </a:p>
        </p:txBody>
      </p:sp>
    </p:spTree>
    <p:extLst>
      <p:ext uri="{BB962C8B-B14F-4D97-AF65-F5344CB8AC3E}">
        <p14:creationId xmlns:p14="http://schemas.microsoft.com/office/powerpoint/2010/main" val="4122129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C448CA66-A653-4008-9682-A2418F4E62C6}" type="datetimeFigureOut">
              <a:rPr lang="en-GB" smtClean="0"/>
              <a:t>11/04/2016</a:t>
            </a:fld>
            <a:endParaRPr lang="en-GB"/>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GB"/>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9B000E6B-4536-45D2-8197-CAE0F8DEEDE8}" type="slidenum">
              <a:rPr lang="en-GB" smtClean="0"/>
              <a:t>‹#›</a:t>
            </a:fld>
            <a:endParaRPr lang="en-GB"/>
          </a:p>
        </p:txBody>
      </p:sp>
    </p:spTree>
    <p:extLst>
      <p:ext uri="{BB962C8B-B14F-4D97-AF65-F5344CB8AC3E}">
        <p14:creationId xmlns:p14="http://schemas.microsoft.com/office/powerpoint/2010/main" val="9522779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2.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theme" Target="../theme/theme3.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15" cstate="print">
            <a:extLst>
              <a:ext uri="{28A0092B-C50C-407E-A947-70E740481C1C}">
                <a14:useLocalDpi xmlns:a14="http://schemas.microsoft.com/office/drawing/2010/main" val="0"/>
              </a:ext>
            </a:extLst>
          </a:blip>
          <a:stretch>
            <a:fillRect/>
          </a:stretch>
        </p:blipFill>
        <p:spPr>
          <a:xfrm>
            <a:off x="0" y="6021288"/>
            <a:ext cx="9144000" cy="829262"/>
          </a:xfrm>
          <a:prstGeom prst="rect">
            <a:avLst/>
          </a:prstGeom>
        </p:spPr>
      </p:pic>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GB" dirty="0"/>
          </a:p>
        </p:txBody>
      </p:sp>
      <p:sp>
        <p:nvSpPr>
          <p:cNvPr id="3" name="Text Placeholder 2"/>
          <p:cNvSpPr>
            <a:spLocks noGrp="1"/>
          </p:cNvSpPr>
          <p:nvPr>
            <p:ph type="body" idx="1"/>
          </p:nvPr>
        </p:nvSpPr>
        <p:spPr>
          <a:xfrm>
            <a:off x="457200" y="1600201"/>
            <a:ext cx="8229600" cy="4277652"/>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6" name="TextBox 5"/>
          <p:cNvSpPr txBox="1"/>
          <p:nvPr userDrawn="1"/>
        </p:nvSpPr>
        <p:spPr>
          <a:xfrm>
            <a:off x="8028384" y="6525344"/>
            <a:ext cx="1728192" cy="215444"/>
          </a:xfrm>
          <a:prstGeom prst="rect">
            <a:avLst/>
          </a:prstGeom>
          <a:noFill/>
        </p:spPr>
        <p:txBody>
          <a:bodyPr wrap="square" rtlCol="0">
            <a:spAutoFit/>
          </a:bodyPr>
          <a:lstStyle/>
          <a:p>
            <a:r>
              <a:rPr lang="en-GB" sz="800" dirty="0" smtClean="0">
                <a:latin typeface="Arial" panose="020B0604020202020204" pitchFamily="34" charset="0"/>
                <a:cs typeface="Arial" panose="020B0604020202020204" pitchFamily="34" charset="0"/>
              </a:rPr>
              <a:t>© OCR 2016</a:t>
            </a:r>
            <a:endParaRPr lang="en-GB" sz="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7776332"/>
      </p:ext>
    </p:extLst>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 id="2147483698" r:id="rId12"/>
    <p:sldLayoutId id="2147483699" r:id="rId13"/>
  </p:sldLayoutIdLst>
  <p:timing>
    <p:tnLst>
      <p:par>
        <p:cTn id="1" dur="indefinite" restart="never" nodeType="tmRoot"/>
      </p:par>
    </p:tnLst>
  </p:timing>
  <p:txStyles>
    <p:titleStyle>
      <a:lvl1pPr algn="ctr" defTabSz="914400" rtl="0" eaLnBrk="1" latinLnBrk="0" hangingPunct="1">
        <a:spcBef>
          <a:spcPct val="0"/>
        </a:spcBef>
        <a:buNone/>
        <a:defRPr sz="4400" kern="1200">
          <a:solidFill>
            <a:srgbClr val="7CCFDB"/>
          </a:solidFill>
          <a:latin typeface="Arial" panose="020B0604020202020204" pitchFamily="34" charset="0"/>
          <a:ea typeface="+mj-ea"/>
          <a:cs typeface="Arial" panose="020B0604020202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Arial" panose="020B0604020202020204" pitchFamily="34" charset="0"/>
          <a:ea typeface="+mn-ea"/>
          <a:cs typeface="Arial" panose="020B0604020202020204" pitchFamily="34" charset="0"/>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C4276AC-4418-4156-944D-CCC8F5C7C5E5}" type="datetimeFigureOut">
              <a:rPr lang="en-GB" smtClean="0"/>
              <a:t>11/04/2016</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020C22D-384E-4D13-BEA7-4A9EF786DD0B}" type="slidenum">
              <a:rPr lang="en-GB" smtClean="0"/>
              <a:t>‹#›</a:t>
            </a:fld>
            <a:endParaRPr lang="en-GB"/>
          </a:p>
        </p:txBody>
      </p:sp>
    </p:spTree>
    <p:extLst>
      <p:ext uri="{BB962C8B-B14F-4D97-AF65-F5344CB8AC3E}">
        <p14:creationId xmlns:p14="http://schemas.microsoft.com/office/powerpoint/2010/main" val="3287130370"/>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7F2B91-7EF0-4524-848B-0DDCB062F8EB}" type="datetimeFigureOut">
              <a:rPr lang="en-GB" smtClean="0"/>
              <a:t>11/04/2016</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93071F6-682F-47A3-ACEB-7B8FCB939DCF}" type="slidenum">
              <a:rPr lang="en-GB" smtClean="0"/>
              <a:t>‹#›</a:t>
            </a:fld>
            <a:endParaRPr lang="en-GB"/>
          </a:p>
        </p:txBody>
      </p:sp>
    </p:spTree>
    <p:extLst>
      <p:ext uri="{BB962C8B-B14F-4D97-AF65-F5344CB8AC3E}">
        <p14:creationId xmlns:p14="http://schemas.microsoft.com/office/powerpoint/2010/main" val="708097429"/>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hyperlink" Target="mailto:resources.feedback@ocr.org.uk?subject=I%20liked%20the%20GCSE%20(9-1)%20Computer%20Science%20Five%20Minute%20Lesson%20Plan%20(2.1%20Algorithms)" TargetMode="External"/><Relationship Id="rId2" Type="http://schemas.openxmlformats.org/officeDocument/2006/relationships/hyperlink" Target="mailto:resources.feedback@ocr.org.uk" TargetMode="External"/><Relationship Id="rId1" Type="http://schemas.openxmlformats.org/officeDocument/2006/relationships/slideLayout" Target="../slideLayouts/slideLayout7.xml"/><Relationship Id="rId5" Type="http://schemas.openxmlformats.org/officeDocument/2006/relationships/hyperlink" Target="http://www.ocr.org.uk/expression-of-interest" TargetMode="External"/><Relationship Id="rId4" Type="http://schemas.openxmlformats.org/officeDocument/2006/relationships/hyperlink" Target="mailto:resources.feedback@ocr.org.uk?subject=I%20disliked%20the%20GCSE%20(9-1)%20Computer%20Science%20Five%20Minute%20Lesson%20Plan"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smtClean="0"/>
              <a:t>Unit 2.1 </a:t>
            </a:r>
            <a:r>
              <a:rPr lang="en-GB" dirty="0"/>
              <a:t>–</a:t>
            </a:r>
            <a:r>
              <a:rPr lang="en-US" dirty="0" smtClean="0"/>
              <a:t> Algorithms </a:t>
            </a:r>
            <a:br>
              <a:rPr lang="en-US" dirty="0" smtClean="0"/>
            </a:br>
            <a:r>
              <a:rPr lang="en-US" dirty="0" smtClean="0"/>
              <a:t>Lesson 2 </a:t>
            </a:r>
            <a:r>
              <a:rPr lang="en-GB" dirty="0"/>
              <a:t>–</a:t>
            </a:r>
            <a:r>
              <a:rPr lang="en-US" dirty="0" smtClean="0"/>
              <a:t> </a:t>
            </a:r>
            <a:r>
              <a:rPr lang="en-US" dirty="0"/>
              <a:t>Linear and Binary Searches</a:t>
            </a:r>
            <a:endParaRPr lang="en-GB" dirty="0"/>
          </a:p>
        </p:txBody>
      </p:sp>
    </p:spTree>
    <p:extLst>
      <p:ext uri="{BB962C8B-B14F-4D97-AF65-F5344CB8AC3E}">
        <p14:creationId xmlns:p14="http://schemas.microsoft.com/office/powerpoint/2010/main" val="38914654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Activity 1 – Work in pairs</a:t>
            </a:r>
            <a:endParaRPr lang="en-GB" dirty="0"/>
          </a:p>
        </p:txBody>
      </p:sp>
      <p:sp>
        <p:nvSpPr>
          <p:cNvPr id="3" name="Text Placeholder 2"/>
          <p:cNvSpPr>
            <a:spLocks noGrp="1"/>
          </p:cNvSpPr>
          <p:nvPr>
            <p:ph idx="1"/>
          </p:nvPr>
        </p:nvSpPr>
        <p:spPr/>
        <p:txBody>
          <a:bodyPr>
            <a:normAutofit/>
          </a:bodyPr>
          <a:lstStyle/>
          <a:p>
            <a:r>
              <a:rPr lang="en-GB" dirty="0" smtClean="0"/>
              <a:t>Deal 10 cards, face side up.</a:t>
            </a:r>
          </a:p>
          <a:p>
            <a:r>
              <a:rPr lang="en-GB" dirty="0" smtClean="0"/>
              <a:t>Put the cards in numerical order (Ace = 1, Jack = 10, Queen = 11, King = 12).</a:t>
            </a:r>
          </a:p>
          <a:p>
            <a:r>
              <a:rPr lang="en-GB" dirty="0" smtClean="0"/>
              <a:t>Turn the cards face down.</a:t>
            </a:r>
          </a:p>
          <a:p>
            <a:r>
              <a:rPr lang="en-GB" dirty="0" smtClean="0"/>
              <a:t>Use a binary search to see if you have the number 8 (no cheating! Make sure you follow the search rules).</a:t>
            </a:r>
          </a:p>
          <a:p>
            <a:r>
              <a:rPr lang="en-GB" dirty="0" smtClean="0"/>
              <a:t>Deal a new set of cards.  Use a binary search to see if you have a King.</a:t>
            </a:r>
            <a:endParaRPr lang="en-GB" dirty="0"/>
          </a:p>
        </p:txBody>
      </p:sp>
    </p:spTree>
    <p:extLst>
      <p:ext uri="{BB962C8B-B14F-4D97-AF65-F5344CB8AC3E}">
        <p14:creationId xmlns:p14="http://schemas.microsoft.com/office/powerpoint/2010/main" val="3089896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Linear Search</a:t>
            </a:r>
            <a:endParaRPr lang="en-GB" dirty="0"/>
          </a:p>
        </p:txBody>
      </p:sp>
      <p:sp>
        <p:nvSpPr>
          <p:cNvPr id="4" name="Text Placeholder 3"/>
          <p:cNvSpPr>
            <a:spLocks noGrp="1"/>
          </p:cNvSpPr>
          <p:nvPr>
            <p:ph idx="1"/>
          </p:nvPr>
        </p:nvSpPr>
        <p:spPr>
          <a:xfrm>
            <a:off x="457200" y="1600201"/>
            <a:ext cx="8363272" cy="4277652"/>
          </a:xfrm>
        </p:spPr>
        <p:txBody>
          <a:bodyPr>
            <a:normAutofit/>
          </a:bodyPr>
          <a:lstStyle/>
          <a:p>
            <a:r>
              <a:rPr lang="en-GB" dirty="0" smtClean="0"/>
              <a:t>The binary search </a:t>
            </a:r>
            <a:r>
              <a:rPr lang="en-GB" b="1" dirty="0" smtClean="0"/>
              <a:t>only works if data is in order.</a:t>
            </a:r>
          </a:p>
          <a:p>
            <a:r>
              <a:rPr lang="en-GB" dirty="0" smtClean="0"/>
              <a:t>So how can you search if it is </a:t>
            </a:r>
            <a:r>
              <a:rPr lang="en-GB" b="1" dirty="0" smtClean="0"/>
              <a:t>not</a:t>
            </a:r>
            <a:r>
              <a:rPr lang="en-GB" dirty="0" smtClean="0"/>
              <a:t> in order.</a:t>
            </a:r>
          </a:p>
          <a:p>
            <a:r>
              <a:rPr lang="en-GB" dirty="0" smtClean="0"/>
              <a:t>Linear search</a:t>
            </a:r>
          </a:p>
          <a:p>
            <a:pPr lvl="1">
              <a:buFont typeface="Arial" panose="020B0604020202020204" pitchFamily="34" charset="0"/>
              <a:buChar char="−"/>
            </a:pPr>
            <a:r>
              <a:rPr lang="en-GB" dirty="0" smtClean="0"/>
              <a:t>Check the first value</a:t>
            </a:r>
          </a:p>
          <a:p>
            <a:pPr lvl="1">
              <a:buFont typeface="Arial" panose="020B0604020202020204" pitchFamily="34" charset="0"/>
              <a:buChar char="−"/>
            </a:pPr>
            <a:r>
              <a:rPr lang="en-GB" dirty="0" smtClean="0"/>
              <a:t>IF it is the value you are looking for</a:t>
            </a:r>
          </a:p>
          <a:p>
            <a:pPr lvl="2">
              <a:buFont typeface="Courier New" panose="02070309020205020404" pitchFamily="49" charset="0"/>
              <a:buChar char="o"/>
            </a:pPr>
            <a:r>
              <a:rPr lang="en-GB" sz="1800" dirty="0" smtClean="0"/>
              <a:t>Celebrate and stop</a:t>
            </a:r>
          </a:p>
          <a:p>
            <a:pPr lvl="1">
              <a:buFont typeface="Arial" panose="020B0604020202020204" pitchFamily="34" charset="0"/>
              <a:buChar char="−"/>
            </a:pPr>
            <a:r>
              <a:rPr lang="en-GB" dirty="0" smtClean="0"/>
              <a:t>ELSE move to and check the next value</a:t>
            </a:r>
          </a:p>
          <a:p>
            <a:pPr lvl="1">
              <a:buFont typeface="Arial" panose="020B0604020202020204" pitchFamily="34" charset="0"/>
              <a:buChar char="−"/>
            </a:pPr>
            <a:r>
              <a:rPr lang="en-GB" dirty="0" smtClean="0"/>
              <a:t>REPEAT UNTIL you have checked all the elements and not found the value you are looking for</a:t>
            </a:r>
          </a:p>
        </p:txBody>
      </p:sp>
      <p:grpSp>
        <p:nvGrpSpPr>
          <p:cNvPr id="3" name="Group 2"/>
          <p:cNvGrpSpPr/>
          <p:nvPr/>
        </p:nvGrpSpPr>
        <p:grpSpPr>
          <a:xfrm>
            <a:off x="6444208" y="2636912"/>
            <a:ext cx="2650497" cy="2016224"/>
            <a:chOff x="6444208" y="2636912"/>
            <a:chExt cx="2650497" cy="2016224"/>
          </a:xfrm>
        </p:grpSpPr>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44208" y="2636912"/>
              <a:ext cx="2650497" cy="2016224"/>
            </a:xfrm>
            <a:prstGeom prst="rect">
              <a:avLst/>
            </a:prstGeom>
          </p:spPr>
        </p:pic>
        <p:sp>
          <p:nvSpPr>
            <p:cNvPr id="6" name="Rectangle 5"/>
            <p:cNvSpPr/>
            <p:nvPr/>
          </p:nvSpPr>
          <p:spPr>
            <a:xfrm>
              <a:off x="6653332" y="2852935"/>
              <a:ext cx="2232248" cy="1323439"/>
            </a:xfrm>
            <a:prstGeom prst="rect">
              <a:avLst/>
            </a:prstGeom>
          </p:spPr>
          <p:txBody>
            <a:bodyPr wrap="square">
              <a:spAutoFit/>
            </a:bodyPr>
            <a:lstStyle/>
            <a:p>
              <a:pPr algn="ctr"/>
              <a:r>
                <a:rPr lang="en-GB" sz="1600" dirty="0">
                  <a:latin typeface="Arial" panose="020B0604020202020204" pitchFamily="34" charset="0"/>
                  <a:cs typeface="Arial" panose="020B0604020202020204" pitchFamily="34" charset="0"/>
                </a:rPr>
                <a:t>In other words, start with the first list element and check every list element one at a </a:t>
              </a:r>
              <a:r>
                <a:rPr lang="en-GB" sz="1600" dirty="0" smtClean="0">
                  <a:latin typeface="Arial" panose="020B0604020202020204" pitchFamily="34" charset="0"/>
                  <a:cs typeface="Arial" panose="020B0604020202020204" pitchFamily="34" charset="0"/>
                </a:rPr>
                <a:t>time.</a:t>
              </a:r>
              <a:endParaRPr lang="en-GB" sz="1600" dirty="0">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40508817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4">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4">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uiExpand="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437529138"/>
              </p:ext>
            </p:extLst>
          </p:nvPr>
        </p:nvGraphicFramePr>
        <p:xfrm>
          <a:off x="2007407" y="1589058"/>
          <a:ext cx="6096000" cy="741680"/>
        </p:xfrm>
        <a:graphic>
          <a:graphicData uri="http://schemas.openxmlformats.org/drawingml/2006/table">
            <a:tbl>
              <a:tblPr firstRow="1" bandRow="1">
                <a:tableStyleId>{D7AC3CCA-C797-4891-BE02-D94E43425B78}</a:tableStyleId>
              </a:tblPr>
              <a:tblGrid>
                <a:gridCol w="609600"/>
                <a:gridCol w="609600"/>
                <a:gridCol w="609600"/>
                <a:gridCol w="609600"/>
                <a:gridCol w="609600"/>
                <a:gridCol w="609600"/>
                <a:gridCol w="609600"/>
                <a:gridCol w="609600"/>
                <a:gridCol w="609600"/>
                <a:gridCol w="609600"/>
              </a:tblGrid>
              <a:tr h="370840">
                <a:tc>
                  <a:txBody>
                    <a:bodyPr/>
                    <a:lstStyle/>
                    <a:p>
                      <a:pPr algn="ctr"/>
                      <a:r>
                        <a:rPr lang="en-GB" dirty="0" smtClean="0">
                          <a:latin typeface="Arial" panose="020B0604020202020204" pitchFamily="34" charset="0"/>
                          <a:cs typeface="Arial" panose="020B0604020202020204" pitchFamily="34" charset="0"/>
                        </a:rPr>
                        <a:t>1</a:t>
                      </a:r>
                      <a:endParaRPr lang="en-GB" dirty="0">
                        <a:latin typeface="Arial" panose="020B0604020202020204" pitchFamily="34" charset="0"/>
                        <a:cs typeface="Arial" panose="020B0604020202020204" pitchFamily="34" charset="0"/>
                      </a:endParaRPr>
                    </a:p>
                  </a:txBody>
                  <a:tcPr/>
                </a:tc>
                <a:tc>
                  <a:txBody>
                    <a:bodyPr/>
                    <a:lstStyle/>
                    <a:p>
                      <a:pPr algn="ctr"/>
                      <a:r>
                        <a:rPr lang="en-GB" dirty="0" smtClean="0">
                          <a:latin typeface="Arial" panose="020B0604020202020204" pitchFamily="34" charset="0"/>
                          <a:cs typeface="Arial" panose="020B0604020202020204" pitchFamily="34" charset="0"/>
                        </a:rPr>
                        <a:t>2</a:t>
                      </a:r>
                      <a:endParaRPr lang="en-GB" dirty="0">
                        <a:latin typeface="Arial" panose="020B0604020202020204" pitchFamily="34" charset="0"/>
                        <a:cs typeface="Arial" panose="020B0604020202020204" pitchFamily="34" charset="0"/>
                      </a:endParaRPr>
                    </a:p>
                  </a:txBody>
                  <a:tcPr/>
                </a:tc>
                <a:tc>
                  <a:txBody>
                    <a:bodyPr/>
                    <a:lstStyle/>
                    <a:p>
                      <a:pPr algn="ctr"/>
                      <a:r>
                        <a:rPr lang="en-GB" dirty="0" smtClean="0">
                          <a:latin typeface="Arial" panose="020B0604020202020204" pitchFamily="34" charset="0"/>
                          <a:cs typeface="Arial" panose="020B0604020202020204" pitchFamily="34" charset="0"/>
                        </a:rPr>
                        <a:t>3</a:t>
                      </a:r>
                      <a:endParaRPr lang="en-GB" dirty="0">
                        <a:latin typeface="Arial" panose="020B0604020202020204" pitchFamily="34" charset="0"/>
                        <a:cs typeface="Arial" panose="020B0604020202020204" pitchFamily="34" charset="0"/>
                      </a:endParaRPr>
                    </a:p>
                  </a:txBody>
                  <a:tcPr/>
                </a:tc>
                <a:tc>
                  <a:txBody>
                    <a:bodyPr/>
                    <a:lstStyle/>
                    <a:p>
                      <a:pPr algn="ctr"/>
                      <a:r>
                        <a:rPr lang="en-GB" dirty="0" smtClean="0">
                          <a:latin typeface="Arial" panose="020B0604020202020204" pitchFamily="34" charset="0"/>
                          <a:cs typeface="Arial" panose="020B0604020202020204" pitchFamily="34" charset="0"/>
                        </a:rPr>
                        <a:t>4</a:t>
                      </a:r>
                      <a:endParaRPr lang="en-GB" dirty="0">
                        <a:latin typeface="Arial" panose="020B0604020202020204" pitchFamily="34" charset="0"/>
                        <a:cs typeface="Arial" panose="020B0604020202020204" pitchFamily="34" charset="0"/>
                      </a:endParaRPr>
                    </a:p>
                  </a:txBody>
                  <a:tcPr/>
                </a:tc>
                <a:tc>
                  <a:txBody>
                    <a:bodyPr/>
                    <a:lstStyle/>
                    <a:p>
                      <a:pPr algn="ctr"/>
                      <a:r>
                        <a:rPr lang="en-GB" dirty="0" smtClean="0">
                          <a:latin typeface="Arial" panose="020B0604020202020204" pitchFamily="34" charset="0"/>
                          <a:cs typeface="Arial" panose="020B0604020202020204" pitchFamily="34" charset="0"/>
                        </a:rPr>
                        <a:t>5</a:t>
                      </a:r>
                      <a:endParaRPr lang="en-GB" dirty="0">
                        <a:latin typeface="Arial" panose="020B0604020202020204" pitchFamily="34" charset="0"/>
                        <a:cs typeface="Arial" panose="020B0604020202020204" pitchFamily="34" charset="0"/>
                      </a:endParaRPr>
                    </a:p>
                  </a:txBody>
                  <a:tcPr/>
                </a:tc>
                <a:tc>
                  <a:txBody>
                    <a:bodyPr/>
                    <a:lstStyle/>
                    <a:p>
                      <a:pPr algn="ctr"/>
                      <a:r>
                        <a:rPr lang="en-GB" dirty="0" smtClean="0">
                          <a:latin typeface="Arial" panose="020B0604020202020204" pitchFamily="34" charset="0"/>
                          <a:cs typeface="Arial" panose="020B0604020202020204" pitchFamily="34" charset="0"/>
                        </a:rPr>
                        <a:t>6</a:t>
                      </a:r>
                      <a:endParaRPr lang="en-GB" dirty="0">
                        <a:latin typeface="Arial" panose="020B0604020202020204" pitchFamily="34" charset="0"/>
                        <a:cs typeface="Arial" panose="020B0604020202020204" pitchFamily="34" charset="0"/>
                      </a:endParaRPr>
                    </a:p>
                  </a:txBody>
                  <a:tcPr/>
                </a:tc>
                <a:tc>
                  <a:txBody>
                    <a:bodyPr/>
                    <a:lstStyle/>
                    <a:p>
                      <a:pPr algn="ctr"/>
                      <a:r>
                        <a:rPr lang="en-GB" dirty="0" smtClean="0">
                          <a:latin typeface="Arial" panose="020B0604020202020204" pitchFamily="34" charset="0"/>
                          <a:cs typeface="Arial" panose="020B0604020202020204" pitchFamily="34" charset="0"/>
                        </a:rPr>
                        <a:t>7</a:t>
                      </a:r>
                      <a:endParaRPr lang="en-GB" dirty="0">
                        <a:latin typeface="Arial" panose="020B0604020202020204" pitchFamily="34" charset="0"/>
                        <a:cs typeface="Arial" panose="020B0604020202020204" pitchFamily="34" charset="0"/>
                      </a:endParaRPr>
                    </a:p>
                  </a:txBody>
                  <a:tcPr/>
                </a:tc>
                <a:tc>
                  <a:txBody>
                    <a:bodyPr/>
                    <a:lstStyle/>
                    <a:p>
                      <a:pPr algn="ctr"/>
                      <a:r>
                        <a:rPr lang="en-GB" dirty="0" smtClean="0">
                          <a:latin typeface="Arial" panose="020B0604020202020204" pitchFamily="34" charset="0"/>
                          <a:cs typeface="Arial" panose="020B0604020202020204" pitchFamily="34" charset="0"/>
                        </a:rPr>
                        <a:t>8</a:t>
                      </a:r>
                      <a:endParaRPr lang="en-GB" dirty="0">
                        <a:latin typeface="Arial" panose="020B0604020202020204" pitchFamily="34" charset="0"/>
                        <a:cs typeface="Arial" panose="020B0604020202020204" pitchFamily="34" charset="0"/>
                      </a:endParaRPr>
                    </a:p>
                  </a:txBody>
                  <a:tcPr/>
                </a:tc>
                <a:tc>
                  <a:txBody>
                    <a:bodyPr/>
                    <a:lstStyle/>
                    <a:p>
                      <a:pPr algn="ctr"/>
                      <a:r>
                        <a:rPr lang="en-GB" dirty="0" smtClean="0">
                          <a:latin typeface="Arial" panose="020B0604020202020204" pitchFamily="34" charset="0"/>
                          <a:cs typeface="Arial" panose="020B0604020202020204" pitchFamily="34" charset="0"/>
                        </a:rPr>
                        <a:t>9</a:t>
                      </a:r>
                      <a:endParaRPr lang="en-GB" dirty="0">
                        <a:latin typeface="Arial" panose="020B0604020202020204" pitchFamily="34" charset="0"/>
                        <a:cs typeface="Arial" panose="020B0604020202020204" pitchFamily="34" charset="0"/>
                      </a:endParaRPr>
                    </a:p>
                  </a:txBody>
                  <a:tcPr/>
                </a:tc>
                <a:tc>
                  <a:txBody>
                    <a:bodyPr/>
                    <a:lstStyle/>
                    <a:p>
                      <a:pPr algn="ctr"/>
                      <a:r>
                        <a:rPr lang="en-GB" dirty="0" smtClean="0">
                          <a:latin typeface="Arial" panose="020B0604020202020204" pitchFamily="34" charset="0"/>
                          <a:cs typeface="Arial" panose="020B0604020202020204" pitchFamily="34" charset="0"/>
                        </a:rPr>
                        <a:t>10</a:t>
                      </a:r>
                      <a:endParaRPr lang="en-GB" dirty="0">
                        <a:latin typeface="Arial" panose="020B0604020202020204" pitchFamily="34" charset="0"/>
                        <a:cs typeface="Arial" panose="020B0604020202020204" pitchFamily="34" charset="0"/>
                      </a:endParaRPr>
                    </a:p>
                  </a:txBody>
                  <a:tcPr/>
                </a:tc>
              </a:tr>
              <a:tr h="370840">
                <a:tc>
                  <a:txBody>
                    <a:bodyPr/>
                    <a:lstStyle/>
                    <a:p>
                      <a:pPr algn="ctr"/>
                      <a:r>
                        <a:rPr lang="en-GB" dirty="0" smtClean="0">
                          <a:latin typeface="Arial" panose="020B0604020202020204" pitchFamily="34" charset="0"/>
                          <a:cs typeface="Arial" panose="020B0604020202020204" pitchFamily="34" charset="0"/>
                        </a:rPr>
                        <a:t>65</a:t>
                      </a:r>
                      <a:endParaRPr lang="en-GB" dirty="0">
                        <a:latin typeface="Arial" panose="020B0604020202020204" pitchFamily="34" charset="0"/>
                        <a:cs typeface="Arial" panose="020B0604020202020204" pitchFamily="34" charset="0"/>
                      </a:endParaRPr>
                    </a:p>
                  </a:txBody>
                  <a:tcPr/>
                </a:tc>
                <a:tc>
                  <a:txBody>
                    <a:bodyPr/>
                    <a:lstStyle/>
                    <a:p>
                      <a:pPr algn="ctr"/>
                      <a:r>
                        <a:rPr lang="en-GB" dirty="0" smtClean="0">
                          <a:latin typeface="Arial" panose="020B0604020202020204" pitchFamily="34" charset="0"/>
                          <a:cs typeface="Arial" panose="020B0604020202020204" pitchFamily="34" charset="0"/>
                        </a:rPr>
                        <a:t>2</a:t>
                      </a:r>
                      <a:endParaRPr lang="en-GB" dirty="0">
                        <a:latin typeface="Arial" panose="020B0604020202020204" pitchFamily="34" charset="0"/>
                        <a:cs typeface="Arial" panose="020B0604020202020204" pitchFamily="34" charset="0"/>
                      </a:endParaRPr>
                    </a:p>
                  </a:txBody>
                  <a:tcPr/>
                </a:tc>
                <a:tc>
                  <a:txBody>
                    <a:bodyPr/>
                    <a:lstStyle/>
                    <a:p>
                      <a:pPr algn="ctr"/>
                      <a:r>
                        <a:rPr lang="en-GB" dirty="0" smtClean="0">
                          <a:latin typeface="Arial" panose="020B0604020202020204" pitchFamily="34" charset="0"/>
                          <a:cs typeface="Arial" panose="020B0604020202020204" pitchFamily="34" charset="0"/>
                        </a:rPr>
                        <a:t>10</a:t>
                      </a:r>
                      <a:endParaRPr lang="en-GB" dirty="0">
                        <a:latin typeface="Arial" panose="020B0604020202020204" pitchFamily="34" charset="0"/>
                        <a:cs typeface="Arial" panose="020B0604020202020204" pitchFamily="34" charset="0"/>
                      </a:endParaRPr>
                    </a:p>
                  </a:txBody>
                  <a:tcPr/>
                </a:tc>
                <a:tc>
                  <a:txBody>
                    <a:bodyPr/>
                    <a:lstStyle/>
                    <a:p>
                      <a:pPr algn="ctr"/>
                      <a:r>
                        <a:rPr lang="en-GB" dirty="0" smtClean="0">
                          <a:latin typeface="Arial" panose="020B0604020202020204" pitchFamily="34" charset="0"/>
                          <a:cs typeface="Arial" panose="020B0604020202020204" pitchFamily="34" charset="0"/>
                        </a:rPr>
                        <a:t>8</a:t>
                      </a:r>
                      <a:endParaRPr lang="en-GB" dirty="0">
                        <a:latin typeface="Arial" panose="020B0604020202020204" pitchFamily="34" charset="0"/>
                        <a:cs typeface="Arial" panose="020B0604020202020204" pitchFamily="34" charset="0"/>
                      </a:endParaRPr>
                    </a:p>
                  </a:txBody>
                  <a:tcPr/>
                </a:tc>
                <a:tc>
                  <a:txBody>
                    <a:bodyPr/>
                    <a:lstStyle/>
                    <a:p>
                      <a:pPr algn="ctr"/>
                      <a:r>
                        <a:rPr lang="en-GB" dirty="0" smtClean="0">
                          <a:latin typeface="Arial" panose="020B0604020202020204" pitchFamily="34" charset="0"/>
                          <a:cs typeface="Arial" panose="020B0604020202020204" pitchFamily="34" charset="0"/>
                        </a:rPr>
                        <a:t>102</a:t>
                      </a:r>
                      <a:endParaRPr lang="en-GB" dirty="0">
                        <a:latin typeface="Arial" panose="020B0604020202020204" pitchFamily="34" charset="0"/>
                        <a:cs typeface="Arial" panose="020B0604020202020204" pitchFamily="34" charset="0"/>
                      </a:endParaRPr>
                    </a:p>
                  </a:txBody>
                  <a:tcPr/>
                </a:tc>
                <a:tc>
                  <a:txBody>
                    <a:bodyPr/>
                    <a:lstStyle/>
                    <a:p>
                      <a:pPr algn="ctr"/>
                      <a:r>
                        <a:rPr lang="en-GB" dirty="0" smtClean="0">
                          <a:latin typeface="Arial" panose="020B0604020202020204" pitchFamily="34" charset="0"/>
                          <a:cs typeface="Arial" panose="020B0604020202020204" pitchFamily="34" charset="0"/>
                        </a:rPr>
                        <a:t>53</a:t>
                      </a:r>
                      <a:endParaRPr lang="en-GB" dirty="0">
                        <a:latin typeface="Arial" panose="020B0604020202020204" pitchFamily="34" charset="0"/>
                        <a:cs typeface="Arial" panose="020B0604020202020204" pitchFamily="34" charset="0"/>
                      </a:endParaRPr>
                    </a:p>
                  </a:txBody>
                  <a:tcPr/>
                </a:tc>
                <a:tc>
                  <a:txBody>
                    <a:bodyPr/>
                    <a:lstStyle/>
                    <a:p>
                      <a:pPr algn="ctr"/>
                      <a:r>
                        <a:rPr lang="en-GB" dirty="0" smtClean="0">
                          <a:latin typeface="Arial" panose="020B0604020202020204" pitchFamily="34" charset="0"/>
                          <a:cs typeface="Arial" panose="020B0604020202020204" pitchFamily="34" charset="0"/>
                        </a:rPr>
                        <a:t>21</a:t>
                      </a:r>
                      <a:endParaRPr lang="en-GB" dirty="0">
                        <a:latin typeface="Arial" panose="020B0604020202020204" pitchFamily="34" charset="0"/>
                        <a:cs typeface="Arial" panose="020B0604020202020204" pitchFamily="34" charset="0"/>
                      </a:endParaRPr>
                    </a:p>
                  </a:txBody>
                  <a:tcPr/>
                </a:tc>
                <a:tc>
                  <a:txBody>
                    <a:bodyPr/>
                    <a:lstStyle/>
                    <a:p>
                      <a:pPr algn="ctr"/>
                      <a:r>
                        <a:rPr lang="en-GB" dirty="0" smtClean="0">
                          <a:latin typeface="Arial" panose="020B0604020202020204" pitchFamily="34" charset="0"/>
                          <a:cs typeface="Arial" panose="020B0604020202020204" pitchFamily="34" charset="0"/>
                        </a:rPr>
                        <a:t>22</a:t>
                      </a:r>
                      <a:endParaRPr lang="en-GB" dirty="0">
                        <a:latin typeface="Arial" panose="020B0604020202020204" pitchFamily="34" charset="0"/>
                        <a:cs typeface="Arial" panose="020B0604020202020204" pitchFamily="34" charset="0"/>
                      </a:endParaRPr>
                    </a:p>
                  </a:txBody>
                  <a:tcPr/>
                </a:tc>
                <a:tc>
                  <a:txBody>
                    <a:bodyPr/>
                    <a:lstStyle/>
                    <a:p>
                      <a:pPr algn="ctr"/>
                      <a:r>
                        <a:rPr lang="en-GB" dirty="0" smtClean="0">
                          <a:latin typeface="Arial" panose="020B0604020202020204" pitchFamily="34" charset="0"/>
                          <a:cs typeface="Arial" panose="020B0604020202020204" pitchFamily="34" charset="0"/>
                        </a:rPr>
                        <a:t>3</a:t>
                      </a:r>
                      <a:endParaRPr lang="en-GB" dirty="0">
                        <a:latin typeface="Arial" panose="020B0604020202020204" pitchFamily="34" charset="0"/>
                        <a:cs typeface="Arial" panose="020B0604020202020204" pitchFamily="34" charset="0"/>
                      </a:endParaRPr>
                    </a:p>
                  </a:txBody>
                  <a:tcPr/>
                </a:tc>
                <a:tc>
                  <a:txBody>
                    <a:bodyPr/>
                    <a:lstStyle/>
                    <a:p>
                      <a:pPr algn="ctr"/>
                      <a:r>
                        <a:rPr lang="en-GB" dirty="0" smtClean="0">
                          <a:latin typeface="Arial" panose="020B0604020202020204" pitchFamily="34" charset="0"/>
                          <a:cs typeface="Arial" panose="020B0604020202020204" pitchFamily="34" charset="0"/>
                        </a:rPr>
                        <a:t>66</a:t>
                      </a:r>
                      <a:endParaRPr lang="en-GB" dirty="0">
                        <a:latin typeface="Arial" panose="020B0604020202020204" pitchFamily="34" charset="0"/>
                        <a:cs typeface="Arial" panose="020B0604020202020204" pitchFamily="34" charset="0"/>
                      </a:endParaRPr>
                    </a:p>
                  </a:txBody>
                  <a:tcPr/>
                </a:tc>
              </a:tr>
            </a:tbl>
          </a:graphicData>
        </a:graphic>
      </p:graphicFrame>
      <p:sp>
        <p:nvSpPr>
          <p:cNvPr id="6" name="TextBox 5"/>
          <p:cNvSpPr txBox="1"/>
          <p:nvPr/>
        </p:nvSpPr>
        <p:spPr>
          <a:xfrm>
            <a:off x="251520" y="2492896"/>
            <a:ext cx="8328248" cy="400110"/>
          </a:xfrm>
          <a:prstGeom prst="rect">
            <a:avLst/>
          </a:prstGeom>
          <a:noFill/>
        </p:spPr>
        <p:txBody>
          <a:bodyPr wrap="square" rtlCol="0">
            <a:spAutoFit/>
          </a:bodyPr>
          <a:lstStyle/>
          <a:p>
            <a:r>
              <a:rPr lang="en-GB" sz="2000" dirty="0" smtClean="0">
                <a:latin typeface="Arial" panose="020B0604020202020204" pitchFamily="34" charset="0"/>
                <a:cs typeface="Arial" panose="020B0604020202020204" pitchFamily="34" charset="0"/>
              </a:rPr>
              <a:t>Search the list to see if 102 is in it.</a:t>
            </a:r>
          </a:p>
        </p:txBody>
      </p:sp>
      <p:graphicFrame>
        <p:nvGraphicFramePr>
          <p:cNvPr id="7" name="Table 6"/>
          <p:cNvGraphicFramePr>
            <a:graphicFrameLocks noGrp="1"/>
          </p:cNvGraphicFramePr>
          <p:nvPr>
            <p:extLst>
              <p:ext uri="{D42A27DB-BD31-4B8C-83A1-F6EECF244321}">
                <p14:modId xmlns:p14="http://schemas.microsoft.com/office/powerpoint/2010/main" val="1394742878"/>
              </p:ext>
            </p:extLst>
          </p:nvPr>
        </p:nvGraphicFramePr>
        <p:xfrm>
          <a:off x="2483768" y="3165943"/>
          <a:ext cx="6096000" cy="741680"/>
        </p:xfrm>
        <a:graphic>
          <a:graphicData uri="http://schemas.openxmlformats.org/drawingml/2006/table">
            <a:tbl>
              <a:tblPr firstRow="1" bandRow="1">
                <a:tableStyleId>{D7AC3CCA-C797-4891-BE02-D94E43425B78}</a:tableStyleId>
              </a:tblPr>
              <a:tblGrid>
                <a:gridCol w="609600"/>
                <a:gridCol w="609600"/>
                <a:gridCol w="609600"/>
                <a:gridCol w="609600"/>
                <a:gridCol w="609600"/>
                <a:gridCol w="609600"/>
                <a:gridCol w="609600"/>
                <a:gridCol w="609600"/>
                <a:gridCol w="609600"/>
                <a:gridCol w="609600"/>
              </a:tblGrid>
              <a:tr h="370840">
                <a:tc>
                  <a:txBody>
                    <a:bodyPr/>
                    <a:lstStyle/>
                    <a:p>
                      <a:pPr algn="ctr"/>
                      <a:r>
                        <a:rPr lang="en-GB" dirty="0" smtClean="0">
                          <a:latin typeface="Arial" panose="020B0604020202020204" pitchFamily="34" charset="0"/>
                          <a:cs typeface="Arial" panose="020B0604020202020204" pitchFamily="34" charset="0"/>
                        </a:rPr>
                        <a:t>1</a:t>
                      </a:r>
                      <a:endParaRPr lang="en-GB" dirty="0">
                        <a:latin typeface="Arial" panose="020B0604020202020204" pitchFamily="34" charset="0"/>
                        <a:cs typeface="Arial" panose="020B0604020202020204" pitchFamily="34" charset="0"/>
                      </a:endParaRPr>
                    </a:p>
                  </a:txBody>
                  <a:tcPr/>
                </a:tc>
                <a:tc>
                  <a:txBody>
                    <a:bodyPr/>
                    <a:lstStyle/>
                    <a:p>
                      <a:pPr algn="ctr"/>
                      <a:r>
                        <a:rPr lang="en-GB" dirty="0" smtClean="0">
                          <a:latin typeface="Arial" panose="020B0604020202020204" pitchFamily="34" charset="0"/>
                          <a:cs typeface="Arial" panose="020B0604020202020204" pitchFamily="34" charset="0"/>
                        </a:rPr>
                        <a:t>2</a:t>
                      </a:r>
                      <a:endParaRPr lang="en-GB" dirty="0">
                        <a:latin typeface="Arial" panose="020B0604020202020204" pitchFamily="34" charset="0"/>
                        <a:cs typeface="Arial" panose="020B0604020202020204" pitchFamily="34" charset="0"/>
                      </a:endParaRPr>
                    </a:p>
                  </a:txBody>
                  <a:tcPr/>
                </a:tc>
                <a:tc>
                  <a:txBody>
                    <a:bodyPr/>
                    <a:lstStyle/>
                    <a:p>
                      <a:pPr algn="ctr"/>
                      <a:r>
                        <a:rPr lang="en-GB" dirty="0" smtClean="0">
                          <a:latin typeface="Arial" panose="020B0604020202020204" pitchFamily="34" charset="0"/>
                          <a:cs typeface="Arial" panose="020B0604020202020204" pitchFamily="34" charset="0"/>
                        </a:rPr>
                        <a:t>3</a:t>
                      </a:r>
                      <a:endParaRPr lang="en-GB" dirty="0">
                        <a:latin typeface="Arial" panose="020B0604020202020204" pitchFamily="34" charset="0"/>
                        <a:cs typeface="Arial" panose="020B0604020202020204" pitchFamily="34" charset="0"/>
                      </a:endParaRPr>
                    </a:p>
                  </a:txBody>
                  <a:tcPr/>
                </a:tc>
                <a:tc>
                  <a:txBody>
                    <a:bodyPr/>
                    <a:lstStyle/>
                    <a:p>
                      <a:pPr algn="ctr"/>
                      <a:r>
                        <a:rPr lang="en-GB" dirty="0" smtClean="0">
                          <a:latin typeface="Arial" panose="020B0604020202020204" pitchFamily="34" charset="0"/>
                          <a:cs typeface="Arial" panose="020B0604020202020204" pitchFamily="34" charset="0"/>
                        </a:rPr>
                        <a:t>4</a:t>
                      </a:r>
                      <a:endParaRPr lang="en-GB" dirty="0">
                        <a:latin typeface="Arial" panose="020B0604020202020204" pitchFamily="34" charset="0"/>
                        <a:cs typeface="Arial" panose="020B0604020202020204" pitchFamily="34" charset="0"/>
                      </a:endParaRPr>
                    </a:p>
                  </a:txBody>
                  <a:tcPr/>
                </a:tc>
                <a:tc>
                  <a:txBody>
                    <a:bodyPr/>
                    <a:lstStyle/>
                    <a:p>
                      <a:pPr algn="ctr"/>
                      <a:r>
                        <a:rPr lang="en-GB" dirty="0" smtClean="0">
                          <a:latin typeface="Arial" panose="020B0604020202020204" pitchFamily="34" charset="0"/>
                          <a:cs typeface="Arial" panose="020B0604020202020204" pitchFamily="34" charset="0"/>
                        </a:rPr>
                        <a:t>5</a:t>
                      </a:r>
                      <a:endParaRPr lang="en-GB" dirty="0">
                        <a:latin typeface="Arial" panose="020B0604020202020204" pitchFamily="34" charset="0"/>
                        <a:cs typeface="Arial" panose="020B0604020202020204" pitchFamily="34" charset="0"/>
                      </a:endParaRPr>
                    </a:p>
                  </a:txBody>
                  <a:tcPr/>
                </a:tc>
                <a:tc>
                  <a:txBody>
                    <a:bodyPr/>
                    <a:lstStyle/>
                    <a:p>
                      <a:pPr algn="ctr"/>
                      <a:r>
                        <a:rPr lang="en-GB" dirty="0" smtClean="0">
                          <a:latin typeface="Arial" panose="020B0604020202020204" pitchFamily="34" charset="0"/>
                          <a:cs typeface="Arial" panose="020B0604020202020204" pitchFamily="34" charset="0"/>
                        </a:rPr>
                        <a:t>6</a:t>
                      </a:r>
                      <a:endParaRPr lang="en-GB" dirty="0">
                        <a:latin typeface="Arial" panose="020B0604020202020204" pitchFamily="34" charset="0"/>
                        <a:cs typeface="Arial" panose="020B0604020202020204" pitchFamily="34" charset="0"/>
                      </a:endParaRPr>
                    </a:p>
                  </a:txBody>
                  <a:tcPr/>
                </a:tc>
                <a:tc>
                  <a:txBody>
                    <a:bodyPr/>
                    <a:lstStyle/>
                    <a:p>
                      <a:pPr algn="ctr"/>
                      <a:r>
                        <a:rPr lang="en-GB" dirty="0" smtClean="0">
                          <a:latin typeface="Arial" panose="020B0604020202020204" pitchFamily="34" charset="0"/>
                          <a:cs typeface="Arial" panose="020B0604020202020204" pitchFamily="34" charset="0"/>
                        </a:rPr>
                        <a:t>7</a:t>
                      </a:r>
                      <a:endParaRPr lang="en-GB" dirty="0">
                        <a:latin typeface="Arial" panose="020B0604020202020204" pitchFamily="34" charset="0"/>
                        <a:cs typeface="Arial" panose="020B0604020202020204" pitchFamily="34" charset="0"/>
                      </a:endParaRPr>
                    </a:p>
                  </a:txBody>
                  <a:tcPr/>
                </a:tc>
                <a:tc>
                  <a:txBody>
                    <a:bodyPr/>
                    <a:lstStyle/>
                    <a:p>
                      <a:pPr algn="ctr"/>
                      <a:r>
                        <a:rPr lang="en-GB" dirty="0" smtClean="0">
                          <a:latin typeface="Arial" panose="020B0604020202020204" pitchFamily="34" charset="0"/>
                          <a:cs typeface="Arial" panose="020B0604020202020204" pitchFamily="34" charset="0"/>
                        </a:rPr>
                        <a:t>8</a:t>
                      </a:r>
                      <a:endParaRPr lang="en-GB" dirty="0">
                        <a:latin typeface="Arial" panose="020B0604020202020204" pitchFamily="34" charset="0"/>
                        <a:cs typeface="Arial" panose="020B0604020202020204" pitchFamily="34" charset="0"/>
                      </a:endParaRPr>
                    </a:p>
                  </a:txBody>
                  <a:tcPr/>
                </a:tc>
                <a:tc>
                  <a:txBody>
                    <a:bodyPr/>
                    <a:lstStyle/>
                    <a:p>
                      <a:pPr algn="ctr"/>
                      <a:r>
                        <a:rPr lang="en-GB" dirty="0" smtClean="0">
                          <a:latin typeface="Arial" panose="020B0604020202020204" pitchFamily="34" charset="0"/>
                          <a:cs typeface="Arial" panose="020B0604020202020204" pitchFamily="34" charset="0"/>
                        </a:rPr>
                        <a:t>9</a:t>
                      </a:r>
                      <a:endParaRPr lang="en-GB" dirty="0">
                        <a:latin typeface="Arial" panose="020B0604020202020204" pitchFamily="34" charset="0"/>
                        <a:cs typeface="Arial" panose="020B0604020202020204" pitchFamily="34" charset="0"/>
                      </a:endParaRPr>
                    </a:p>
                  </a:txBody>
                  <a:tcPr/>
                </a:tc>
                <a:tc>
                  <a:txBody>
                    <a:bodyPr/>
                    <a:lstStyle/>
                    <a:p>
                      <a:pPr algn="ctr"/>
                      <a:r>
                        <a:rPr lang="en-GB" dirty="0" smtClean="0">
                          <a:latin typeface="Arial" panose="020B0604020202020204" pitchFamily="34" charset="0"/>
                          <a:cs typeface="Arial" panose="020B0604020202020204" pitchFamily="34" charset="0"/>
                        </a:rPr>
                        <a:t>10</a:t>
                      </a:r>
                      <a:endParaRPr lang="en-GB" dirty="0">
                        <a:latin typeface="Arial" panose="020B0604020202020204" pitchFamily="34" charset="0"/>
                        <a:cs typeface="Arial" panose="020B0604020202020204" pitchFamily="34" charset="0"/>
                      </a:endParaRPr>
                    </a:p>
                  </a:txBody>
                  <a:tcPr/>
                </a:tc>
              </a:tr>
              <a:tr h="370840">
                <a:tc>
                  <a:txBody>
                    <a:bodyPr/>
                    <a:lstStyle/>
                    <a:p>
                      <a:pPr algn="ctr"/>
                      <a:r>
                        <a:rPr lang="en-GB" dirty="0" smtClean="0">
                          <a:latin typeface="Arial" panose="020B0604020202020204" pitchFamily="34" charset="0"/>
                          <a:cs typeface="Arial" panose="020B0604020202020204" pitchFamily="34" charset="0"/>
                        </a:rPr>
                        <a:t>65</a:t>
                      </a:r>
                      <a:endParaRPr lang="en-GB" dirty="0">
                        <a:latin typeface="Arial" panose="020B0604020202020204" pitchFamily="34" charset="0"/>
                        <a:cs typeface="Arial" panose="020B0604020202020204" pitchFamily="34" charset="0"/>
                      </a:endParaRPr>
                    </a:p>
                  </a:txBody>
                  <a:tcPr>
                    <a:solidFill>
                      <a:srgbClr val="7CCFDB"/>
                    </a:solidFill>
                  </a:tcPr>
                </a:tc>
                <a:tc>
                  <a:txBody>
                    <a:bodyPr/>
                    <a:lstStyle/>
                    <a:p>
                      <a:pPr algn="ctr"/>
                      <a:r>
                        <a:rPr lang="en-GB" dirty="0" smtClean="0">
                          <a:latin typeface="Arial" panose="020B0604020202020204" pitchFamily="34" charset="0"/>
                          <a:cs typeface="Arial" panose="020B0604020202020204" pitchFamily="34" charset="0"/>
                        </a:rPr>
                        <a:t>2</a:t>
                      </a:r>
                      <a:endParaRPr lang="en-GB" dirty="0">
                        <a:latin typeface="Arial" panose="020B0604020202020204" pitchFamily="34" charset="0"/>
                        <a:cs typeface="Arial" panose="020B0604020202020204" pitchFamily="34" charset="0"/>
                      </a:endParaRPr>
                    </a:p>
                  </a:txBody>
                  <a:tcPr/>
                </a:tc>
                <a:tc>
                  <a:txBody>
                    <a:bodyPr/>
                    <a:lstStyle/>
                    <a:p>
                      <a:pPr algn="ctr"/>
                      <a:r>
                        <a:rPr lang="en-GB" dirty="0" smtClean="0">
                          <a:latin typeface="Arial" panose="020B0604020202020204" pitchFamily="34" charset="0"/>
                          <a:cs typeface="Arial" panose="020B0604020202020204" pitchFamily="34" charset="0"/>
                        </a:rPr>
                        <a:t>10</a:t>
                      </a:r>
                      <a:endParaRPr lang="en-GB" dirty="0">
                        <a:latin typeface="Arial" panose="020B0604020202020204" pitchFamily="34" charset="0"/>
                        <a:cs typeface="Arial" panose="020B0604020202020204" pitchFamily="34" charset="0"/>
                      </a:endParaRPr>
                    </a:p>
                  </a:txBody>
                  <a:tcPr/>
                </a:tc>
                <a:tc>
                  <a:txBody>
                    <a:bodyPr/>
                    <a:lstStyle/>
                    <a:p>
                      <a:pPr algn="ctr"/>
                      <a:r>
                        <a:rPr lang="en-GB" dirty="0" smtClean="0">
                          <a:latin typeface="Arial" panose="020B0604020202020204" pitchFamily="34" charset="0"/>
                          <a:cs typeface="Arial" panose="020B0604020202020204" pitchFamily="34" charset="0"/>
                        </a:rPr>
                        <a:t>8</a:t>
                      </a:r>
                      <a:endParaRPr lang="en-GB" dirty="0">
                        <a:latin typeface="Arial" panose="020B0604020202020204" pitchFamily="34" charset="0"/>
                        <a:cs typeface="Arial" panose="020B0604020202020204" pitchFamily="34" charset="0"/>
                      </a:endParaRPr>
                    </a:p>
                  </a:txBody>
                  <a:tcPr/>
                </a:tc>
                <a:tc>
                  <a:txBody>
                    <a:bodyPr/>
                    <a:lstStyle/>
                    <a:p>
                      <a:pPr algn="ctr"/>
                      <a:r>
                        <a:rPr lang="en-GB" dirty="0" smtClean="0">
                          <a:latin typeface="Arial" panose="020B0604020202020204" pitchFamily="34" charset="0"/>
                          <a:cs typeface="Arial" panose="020B0604020202020204" pitchFamily="34" charset="0"/>
                        </a:rPr>
                        <a:t>102</a:t>
                      </a:r>
                      <a:endParaRPr lang="en-GB" dirty="0">
                        <a:latin typeface="Arial" panose="020B0604020202020204" pitchFamily="34" charset="0"/>
                        <a:cs typeface="Arial" panose="020B0604020202020204" pitchFamily="34" charset="0"/>
                      </a:endParaRPr>
                    </a:p>
                  </a:txBody>
                  <a:tcPr/>
                </a:tc>
                <a:tc>
                  <a:txBody>
                    <a:bodyPr/>
                    <a:lstStyle/>
                    <a:p>
                      <a:pPr algn="ctr"/>
                      <a:r>
                        <a:rPr lang="en-GB" dirty="0" smtClean="0">
                          <a:latin typeface="Arial" panose="020B0604020202020204" pitchFamily="34" charset="0"/>
                          <a:cs typeface="Arial" panose="020B0604020202020204" pitchFamily="34" charset="0"/>
                        </a:rPr>
                        <a:t>53</a:t>
                      </a:r>
                      <a:endParaRPr lang="en-GB" dirty="0">
                        <a:latin typeface="Arial" panose="020B0604020202020204" pitchFamily="34" charset="0"/>
                        <a:cs typeface="Arial" panose="020B0604020202020204" pitchFamily="34" charset="0"/>
                      </a:endParaRPr>
                    </a:p>
                  </a:txBody>
                  <a:tcPr/>
                </a:tc>
                <a:tc>
                  <a:txBody>
                    <a:bodyPr/>
                    <a:lstStyle/>
                    <a:p>
                      <a:pPr algn="ctr"/>
                      <a:r>
                        <a:rPr lang="en-GB" dirty="0" smtClean="0">
                          <a:latin typeface="Arial" panose="020B0604020202020204" pitchFamily="34" charset="0"/>
                          <a:cs typeface="Arial" panose="020B0604020202020204" pitchFamily="34" charset="0"/>
                        </a:rPr>
                        <a:t>21</a:t>
                      </a:r>
                      <a:endParaRPr lang="en-GB" dirty="0">
                        <a:latin typeface="Arial" panose="020B0604020202020204" pitchFamily="34" charset="0"/>
                        <a:cs typeface="Arial" panose="020B0604020202020204" pitchFamily="34" charset="0"/>
                      </a:endParaRPr>
                    </a:p>
                  </a:txBody>
                  <a:tcPr/>
                </a:tc>
                <a:tc>
                  <a:txBody>
                    <a:bodyPr/>
                    <a:lstStyle/>
                    <a:p>
                      <a:pPr algn="ctr"/>
                      <a:r>
                        <a:rPr lang="en-GB" dirty="0" smtClean="0">
                          <a:latin typeface="Arial" panose="020B0604020202020204" pitchFamily="34" charset="0"/>
                          <a:cs typeface="Arial" panose="020B0604020202020204" pitchFamily="34" charset="0"/>
                        </a:rPr>
                        <a:t>22</a:t>
                      </a:r>
                      <a:endParaRPr lang="en-GB" dirty="0">
                        <a:latin typeface="Arial" panose="020B0604020202020204" pitchFamily="34" charset="0"/>
                        <a:cs typeface="Arial" panose="020B0604020202020204" pitchFamily="34" charset="0"/>
                      </a:endParaRPr>
                    </a:p>
                  </a:txBody>
                  <a:tcPr/>
                </a:tc>
                <a:tc>
                  <a:txBody>
                    <a:bodyPr/>
                    <a:lstStyle/>
                    <a:p>
                      <a:pPr algn="ctr"/>
                      <a:r>
                        <a:rPr lang="en-GB" dirty="0" smtClean="0">
                          <a:latin typeface="Arial" panose="020B0604020202020204" pitchFamily="34" charset="0"/>
                          <a:cs typeface="Arial" panose="020B0604020202020204" pitchFamily="34" charset="0"/>
                        </a:rPr>
                        <a:t>3</a:t>
                      </a:r>
                      <a:endParaRPr lang="en-GB" dirty="0">
                        <a:latin typeface="Arial" panose="020B0604020202020204" pitchFamily="34" charset="0"/>
                        <a:cs typeface="Arial" panose="020B0604020202020204" pitchFamily="34" charset="0"/>
                      </a:endParaRPr>
                    </a:p>
                  </a:txBody>
                  <a:tcPr/>
                </a:tc>
                <a:tc>
                  <a:txBody>
                    <a:bodyPr/>
                    <a:lstStyle/>
                    <a:p>
                      <a:pPr algn="ctr"/>
                      <a:r>
                        <a:rPr lang="en-GB" dirty="0" smtClean="0">
                          <a:latin typeface="Arial" panose="020B0604020202020204" pitchFamily="34" charset="0"/>
                          <a:cs typeface="Arial" panose="020B0604020202020204" pitchFamily="34" charset="0"/>
                        </a:rPr>
                        <a:t>66</a:t>
                      </a:r>
                      <a:endParaRPr lang="en-GB" dirty="0">
                        <a:latin typeface="Arial" panose="020B0604020202020204" pitchFamily="34" charset="0"/>
                        <a:cs typeface="Arial" panose="020B0604020202020204" pitchFamily="34" charset="0"/>
                      </a:endParaRPr>
                    </a:p>
                  </a:txBody>
                  <a:tcPr/>
                </a:tc>
              </a:tr>
            </a:tbl>
          </a:graphicData>
        </a:graphic>
      </p:graphicFrame>
      <p:graphicFrame>
        <p:nvGraphicFramePr>
          <p:cNvPr id="8" name="Table 7"/>
          <p:cNvGraphicFramePr>
            <a:graphicFrameLocks noGrp="1"/>
          </p:cNvGraphicFramePr>
          <p:nvPr>
            <p:extLst>
              <p:ext uri="{D42A27DB-BD31-4B8C-83A1-F6EECF244321}">
                <p14:modId xmlns:p14="http://schemas.microsoft.com/office/powerpoint/2010/main" val="963487471"/>
              </p:ext>
            </p:extLst>
          </p:nvPr>
        </p:nvGraphicFramePr>
        <p:xfrm>
          <a:off x="2460204" y="4775552"/>
          <a:ext cx="6096000" cy="741680"/>
        </p:xfrm>
        <a:graphic>
          <a:graphicData uri="http://schemas.openxmlformats.org/drawingml/2006/table">
            <a:tbl>
              <a:tblPr firstRow="1" bandRow="1">
                <a:tableStyleId>{D7AC3CCA-C797-4891-BE02-D94E43425B78}</a:tableStyleId>
              </a:tblPr>
              <a:tblGrid>
                <a:gridCol w="609600"/>
                <a:gridCol w="609600"/>
                <a:gridCol w="609600"/>
                <a:gridCol w="609600"/>
                <a:gridCol w="609600"/>
                <a:gridCol w="609600"/>
                <a:gridCol w="609600"/>
                <a:gridCol w="609600"/>
                <a:gridCol w="609600"/>
                <a:gridCol w="609600"/>
              </a:tblGrid>
              <a:tr h="370840">
                <a:tc>
                  <a:txBody>
                    <a:bodyPr/>
                    <a:lstStyle/>
                    <a:p>
                      <a:pPr algn="ctr"/>
                      <a:r>
                        <a:rPr lang="en-GB" dirty="0" smtClean="0">
                          <a:latin typeface="Arial" panose="020B0604020202020204" pitchFamily="34" charset="0"/>
                          <a:cs typeface="Arial" panose="020B0604020202020204" pitchFamily="34" charset="0"/>
                        </a:rPr>
                        <a:t>1</a:t>
                      </a:r>
                      <a:endParaRPr lang="en-GB" dirty="0">
                        <a:latin typeface="Arial" panose="020B0604020202020204" pitchFamily="34" charset="0"/>
                        <a:cs typeface="Arial" panose="020B0604020202020204" pitchFamily="34" charset="0"/>
                      </a:endParaRPr>
                    </a:p>
                  </a:txBody>
                  <a:tcPr>
                    <a:solidFill>
                      <a:srgbClr val="C00000"/>
                    </a:solidFill>
                  </a:tcPr>
                </a:tc>
                <a:tc>
                  <a:txBody>
                    <a:bodyPr/>
                    <a:lstStyle/>
                    <a:p>
                      <a:pPr algn="ctr"/>
                      <a:r>
                        <a:rPr lang="en-GB" dirty="0" smtClean="0">
                          <a:latin typeface="Arial" panose="020B0604020202020204" pitchFamily="34" charset="0"/>
                          <a:cs typeface="Arial" panose="020B0604020202020204" pitchFamily="34" charset="0"/>
                        </a:rPr>
                        <a:t>2</a:t>
                      </a:r>
                      <a:endParaRPr lang="en-GB" dirty="0">
                        <a:latin typeface="Arial" panose="020B0604020202020204" pitchFamily="34" charset="0"/>
                        <a:cs typeface="Arial" panose="020B0604020202020204" pitchFamily="34" charset="0"/>
                      </a:endParaRPr>
                    </a:p>
                  </a:txBody>
                  <a:tcPr/>
                </a:tc>
                <a:tc>
                  <a:txBody>
                    <a:bodyPr/>
                    <a:lstStyle/>
                    <a:p>
                      <a:pPr algn="ctr"/>
                      <a:r>
                        <a:rPr lang="en-GB" dirty="0" smtClean="0">
                          <a:latin typeface="Arial" panose="020B0604020202020204" pitchFamily="34" charset="0"/>
                          <a:cs typeface="Arial" panose="020B0604020202020204" pitchFamily="34" charset="0"/>
                        </a:rPr>
                        <a:t>3</a:t>
                      </a:r>
                      <a:endParaRPr lang="en-GB" dirty="0">
                        <a:latin typeface="Arial" panose="020B0604020202020204" pitchFamily="34" charset="0"/>
                        <a:cs typeface="Arial" panose="020B0604020202020204" pitchFamily="34" charset="0"/>
                      </a:endParaRPr>
                    </a:p>
                  </a:txBody>
                  <a:tcPr/>
                </a:tc>
                <a:tc>
                  <a:txBody>
                    <a:bodyPr/>
                    <a:lstStyle/>
                    <a:p>
                      <a:pPr algn="ctr"/>
                      <a:r>
                        <a:rPr lang="en-GB" dirty="0" smtClean="0">
                          <a:latin typeface="Arial" panose="020B0604020202020204" pitchFamily="34" charset="0"/>
                          <a:cs typeface="Arial" panose="020B0604020202020204" pitchFamily="34" charset="0"/>
                        </a:rPr>
                        <a:t>4</a:t>
                      </a:r>
                      <a:endParaRPr lang="en-GB" dirty="0">
                        <a:latin typeface="Arial" panose="020B0604020202020204" pitchFamily="34" charset="0"/>
                        <a:cs typeface="Arial" panose="020B0604020202020204" pitchFamily="34" charset="0"/>
                      </a:endParaRPr>
                    </a:p>
                  </a:txBody>
                  <a:tcPr/>
                </a:tc>
                <a:tc>
                  <a:txBody>
                    <a:bodyPr/>
                    <a:lstStyle/>
                    <a:p>
                      <a:pPr algn="ctr"/>
                      <a:r>
                        <a:rPr lang="en-GB" dirty="0" smtClean="0">
                          <a:latin typeface="Arial" panose="020B0604020202020204" pitchFamily="34" charset="0"/>
                          <a:cs typeface="Arial" panose="020B0604020202020204" pitchFamily="34" charset="0"/>
                        </a:rPr>
                        <a:t>5</a:t>
                      </a:r>
                      <a:endParaRPr lang="en-GB" dirty="0">
                        <a:latin typeface="Arial" panose="020B0604020202020204" pitchFamily="34" charset="0"/>
                        <a:cs typeface="Arial" panose="020B0604020202020204" pitchFamily="34" charset="0"/>
                      </a:endParaRPr>
                    </a:p>
                  </a:txBody>
                  <a:tcPr/>
                </a:tc>
                <a:tc>
                  <a:txBody>
                    <a:bodyPr/>
                    <a:lstStyle/>
                    <a:p>
                      <a:pPr algn="ctr"/>
                      <a:r>
                        <a:rPr lang="en-GB" dirty="0" smtClean="0">
                          <a:latin typeface="Arial" panose="020B0604020202020204" pitchFamily="34" charset="0"/>
                          <a:cs typeface="Arial" panose="020B0604020202020204" pitchFamily="34" charset="0"/>
                        </a:rPr>
                        <a:t>6</a:t>
                      </a:r>
                      <a:endParaRPr lang="en-GB" dirty="0">
                        <a:latin typeface="Arial" panose="020B0604020202020204" pitchFamily="34" charset="0"/>
                        <a:cs typeface="Arial" panose="020B0604020202020204" pitchFamily="34" charset="0"/>
                      </a:endParaRPr>
                    </a:p>
                  </a:txBody>
                  <a:tcPr/>
                </a:tc>
                <a:tc>
                  <a:txBody>
                    <a:bodyPr/>
                    <a:lstStyle/>
                    <a:p>
                      <a:pPr algn="ctr"/>
                      <a:r>
                        <a:rPr lang="en-GB" b="0" dirty="0" smtClean="0">
                          <a:latin typeface="Arial" panose="020B0604020202020204" pitchFamily="34" charset="0"/>
                          <a:cs typeface="Arial" panose="020B0604020202020204" pitchFamily="34" charset="0"/>
                        </a:rPr>
                        <a:t>7</a:t>
                      </a:r>
                      <a:endParaRPr lang="en-GB" b="0" dirty="0">
                        <a:latin typeface="Arial" panose="020B0604020202020204" pitchFamily="34" charset="0"/>
                        <a:cs typeface="Arial" panose="020B0604020202020204" pitchFamily="34" charset="0"/>
                      </a:endParaRPr>
                    </a:p>
                  </a:txBody>
                  <a:tcPr/>
                </a:tc>
                <a:tc>
                  <a:txBody>
                    <a:bodyPr/>
                    <a:lstStyle/>
                    <a:p>
                      <a:pPr algn="ctr"/>
                      <a:r>
                        <a:rPr lang="en-GB" dirty="0" smtClean="0">
                          <a:latin typeface="Arial" panose="020B0604020202020204" pitchFamily="34" charset="0"/>
                          <a:cs typeface="Arial" panose="020B0604020202020204" pitchFamily="34" charset="0"/>
                        </a:rPr>
                        <a:t>8</a:t>
                      </a:r>
                      <a:endParaRPr lang="en-GB" dirty="0">
                        <a:latin typeface="Arial" panose="020B0604020202020204" pitchFamily="34" charset="0"/>
                        <a:cs typeface="Arial" panose="020B0604020202020204" pitchFamily="34" charset="0"/>
                      </a:endParaRPr>
                    </a:p>
                  </a:txBody>
                  <a:tcPr/>
                </a:tc>
                <a:tc>
                  <a:txBody>
                    <a:bodyPr/>
                    <a:lstStyle/>
                    <a:p>
                      <a:pPr algn="ctr"/>
                      <a:r>
                        <a:rPr lang="en-GB" dirty="0" smtClean="0">
                          <a:latin typeface="Arial" panose="020B0604020202020204" pitchFamily="34" charset="0"/>
                          <a:cs typeface="Arial" panose="020B0604020202020204" pitchFamily="34" charset="0"/>
                        </a:rPr>
                        <a:t>9</a:t>
                      </a:r>
                      <a:endParaRPr lang="en-GB" dirty="0">
                        <a:latin typeface="Arial" panose="020B0604020202020204" pitchFamily="34" charset="0"/>
                        <a:cs typeface="Arial" panose="020B0604020202020204" pitchFamily="34" charset="0"/>
                      </a:endParaRPr>
                    </a:p>
                  </a:txBody>
                  <a:tcPr/>
                </a:tc>
                <a:tc>
                  <a:txBody>
                    <a:bodyPr/>
                    <a:lstStyle/>
                    <a:p>
                      <a:pPr algn="ctr"/>
                      <a:r>
                        <a:rPr lang="en-GB" dirty="0" smtClean="0">
                          <a:latin typeface="Arial" panose="020B0604020202020204" pitchFamily="34" charset="0"/>
                          <a:cs typeface="Arial" panose="020B0604020202020204" pitchFamily="34" charset="0"/>
                        </a:rPr>
                        <a:t>10</a:t>
                      </a:r>
                      <a:endParaRPr lang="en-GB" dirty="0">
                        <a:latin typeface="Arial" panose="020B0604020202020204" pitchFamily="34" charset="0"/>
                        <a:cs typeface="Arial" panose="020B0604020202020204" pitchFamily="34" charset="0"/>
                      </a:endParaRPr>
                    </a:p>
                  </a:txBody>
                  <a:tcPr/>
                </a:tc>
              </a:tr>
              <a:tr h="370840">
                <a:tc>
                  <a:txBody>
                    <a:bodyPr/>
                    <a:lstStyle/>
                    <a:p>
                      <a:pPr algn="ctr"/>
                      <a:r>
                        <a:rPr lang="en-GB" dirty="0" smtClean="0">
                          <a:latin typeface="Arial" panose="020B0604020202020204" pitchFamily="34" charset="0"/>
                          <a:cs typeface="Arial" panose="020B0604020202020204" pitchFamily="34" charset="0"/>
                        </a:rPr>
                        <a:t>65</a:t>
                      </a:r>
                      <a:endParaRPr lang="en-GB" dirty="0">
                        <a:latin typeface="Arial" panose="020B0604020202020204" pitchFamily="34" charset="0"/>
                        <a:cs typeface="Arial" panose="020B0604020202020204" pitchFamily="34" charset="0"/>
                      </a:endParaRPr>
                    </a:p>
                  </a:txBody>
                  <a:tcPr>
                    <a:solidFill>
                      <a:srgbClr val="C00000"/>
                    </a:solidFill>
                  </a:tcPr>
                </a:tc>
                <a:tc>
                  <a:txBody>
                    <a:bodyPr/>
                    <a:lstStyle/>
                    <a:p>
                      <a:pPr algn="ctr"/>
                      <a:r>
                        <a:rPr lang="en-GB" dirty="0" smtClean="0">
                          <a:latin typeface="Arial" panose="020B0604020202020204" pitchFamily="34" charset="0"/>
                          <a:cs typeface="Arial" panose="020B0604020202020204" pitchFamily="34" charset="0"/>
                        </a:rPr>
                        <a:t>2</a:t>
                      </a:r>
                      <a:endParaRPr lang="en-GB" dirty="0">
                        <a:latin typeface="Arial" panose="020B0604020202020204" pitchFamily="34" charset="0"/>
                        <a:cs typeface="Arial" panose="020B0604020202020204" pitchFamily="34" charset="0"/>
                      </a:endParaRPr>
                    </a:p>
                  </a:txBody>
                  <a:tcPr>
                    <a:solidFill>
                      <a:srgbClr val="7CCFDB"/>
                    </a:solidFill>
                  </a:tcPr>
                </a:tc>
                <a:tc>
                  <a:txBody>
                    <a:bodyPr/>
                    <a:lstStyle/>
                    <a:p>
                      <a:pPr algn="ctr"/>
                      <a:r>
                        <a:rPr lang="en-GB" dirty="0" smtClean="0">
                          <a:latin typeface="Arial" panose="020B0604020202020204" pitchFamily="34" charset="0"/>
                          <a:cs typeface="Arial" panose="020B0604020202020204" pitchFamily="34" charset="0"/>
                        </a:rPr>
                        <a:t>10</a:t>
                      </a:r>
                      <a:endParaRPr lang="en-GB" dirty="0">
                        <a:latin typeface="Arial" panose="020B0604020202020204" pitchFamily="34" charset="0"/>
                        <a:cs typeface="Arial" panose="020B0604020202020204" pitchFamily="34" charset="0"/>
                      </a:endParaRPr>
                    </a:p>
                  </a:txBody>
                  <a:tcPr/>
                </a:tc>
                <a:tc>
                  <a:txBody>
                    <a:bodyPr/>
                    <a:lstStyle/>
                    <a:p>
                      <a:pPr algn="ctr"/>
                      <a:r>
                        <a:rPr lang="en-GB" dirty="0" smtClean="0">
                          <a:latin typeface="Arial" panose="020B0604020202020204" pitchFamily="34" charset="0"/>
                          <a:cs typeface="Arial" panose="020B0604020202020204" pitchFamily="34" charset="0"/>
                        </a:rPr>
                        <a:t>8</a:t>
                      </a:r>
                      <a:endParaRPr lang="en-GB" dirty="0">
                        <a:latin typeface="Arial" panose="020B0604020202020204" pitchFamily="34" charset="0"/>
                        <a:cs typeface="Arial" panose="020B0604020202020204" pitchFamily="34" charset="0"/>
                      </a:endParaRPr>
                    </a:p>
                  </a:txBody>
                  <a:tcPr/>
                </a:tc>
                <a:tc>
                  <a:txBody>
                    <a:bodyPr/>
                    <a:lstStyle/>
                    <a:p>
                      <a:pPr algn="ctr"/>
                      <a:r>
                        <a:rPr lang="en-GB" dirty="0" smtClean="0">
                          <a:latin typeface="Arial" panose="020B0604020202020204" pitchFamily="34" charset="0"/>
                          <a:cs typeface="Arial" panose="020B0604020202020204" pitchFamily="34" charset="0"/>
                        </a:rPr>
                        <a:t>102</a:t>
                      </a:r>
                      <a:endParaRPr lang="en-GB" dirty="0">
                        <a:latin typeface="Arial" panose="020B0604020202020204" pitchFamily="34" charset="0"/>
                        <a:cs typeface="Arial" panose="020B0604020202020204" pitchFamily="34" charset="0"/>
                      </a:endParaRPr>
                    </a:p>
                  </a:txBody>
                  <a:tcPr/>
                </a:tc>
                <a:tc>
                  <a:txBody>
                    <a:bodyPr/>
                    <a:lstStyle/>
                    <a:p>
                      <a:pPr algn="ctr"/>
                      <a:r>
                        <a:rPr lang="en-GB" dirty="0" smtClean="0">
                          <a:latin typeface="Arial" panose="020B0604020202020204" pitchFamily="34" charset="0"/>
                          <a:cs typeface="Arial" panose="020B0604020202020204" pitchFamily="34" charset="0"/>
                        </a:rPr>
                        <a:t>53</a:t>
                      </a:r>
                      <a:endParaRPr lang="en-GB" dirty="0">
                        <a:latin typeface="Arial" panose="020B0604020202020204" pitchFamily="34" charset="0"/>
                        <a:cs typeface="Arial" panose="020B0604020202020204" pitchFamily="34" charset="0"/>
                      </a:endParaRPr>
                    </a:p>
                  </a:txBody>
                  <a:tcPr/>
                </a:tc>
                <a:tc>
                  <a:txBody>
                    <a:bodyPr/>
                    <a:lstStyle/>
                    <a:p>
                      <a:pPr algn="ctr"/>
                      <a:r>
                        <a:rPr lang="en-GB" dirty="0" smtClean="0">
                          <a:latin typeface="Arial" panose="020B0604020202020204" pitchFamily="34" charset="0"/>
                          <a:cs typeface="Arial" panose="020B0604020202020204" pitchFamily="34" charset="0"/>
                        </a:rPr>
                        <a:t>21</a:t>
                      </a:r>
                      <a:endParaRPr lang="en-GB" dirty="0">
                        <a:latin typeface="Arial" panose="020B0604020202020204" pitchFamily="34" charset="0"/>
                        <a:cs typeface="Arial" panose="020B0604020202020204" pitchFamily="34" charset="0"/>
                      </a:endParaRPr>
                    </a:p>
                  </a:txBody>
                  <a:tcPr/>
                </a:tc>
                <a:tc>
                  <a:txBody>
                    <a:bodyPr/>
                    <a:lstStyle/>
                    <a:p>
                      <a:pPr algn="ctr"/>
                      <a:r>
                        <a:rPr lang="en-GB" dirty="0" smtClean="0">
                          <a:latin typeface="Arial" panose="020B0604020202020204" pitchFamily="34" charset="0"/>
                          <a:cs typeface="Arial" panose="020B0604020202020204" pitchFamily="34" charset="0"/>
                        </a:rPr>
                        <a:t>22</a:t>
                      </a:r>
                      <a:endParaRPr lang="en-GB" dirty="0">
                        <a:latin typeface="Arial" panose="020B0604020202020204" pitchFamily="34" charset="0"/>
                        <a:cs typeface="Arial" panose="020B0604020202020204" pitchFamily="34" charset="0"/>
                      </a:endParaRPr>
                    </a:p>
                  </a:txBody>
                  <a:tcPr/>
                </a:tc>
                <a:tc>
                  <a:txBody>
                    <a:bodyPr/>
                    <a:lstStyle/>
                    <a:p>
                      <a:pPr algn="ctr"/>
                      <a:r>
                        <a:rPr lang="en-GB" dirty="0" smtClean="0">
                          <a:latin typeface="Arial" panose="020B0604020202020204" pitchFamily="34" charset="0"/>
                          <a:cs typeface="Arial" panose="020B0604020202020204" pitchFamily="34" charset="0"/>
                        </a:rPr>
                        <a:t>3</a:t>
                      </a:r>
                      <a:endParaRPr lang="en-GB" dirty="0">
                        <a:latin typeface="Arial" panose="020B0604020202020204" pitchFamily="34" charset="0"/>
                        <a:cs typeface="Arial" panose="020B0604020202020204" pitchFamily="34" charset="0"/>
                      </a:endParaRPr>
                    </a:p>
                  </a:txBody>
                  <a:tcPr/>
                </a:tc>
                <a:tc>
                  <a:txBody>
                    <a:bodyPr/>
                    <a:lstStyle/>
                    <a:p>
                      <a:pPr algn="ctr"/>
                      <a:r>
                        <a:rPr lang="en-GB" dirty="0" smtClean="0">
                          <a:latin typeface="Arial" panose="020B0604020202020204" pitchFamily="34" charset="0"/>
                          <a:cs typeface="Arial" panose="020B0604020202020204" pitchFamily="34" charset="0"/>
                        </a:rPr>
                        <a:t>66</a:t>
                      </a:r>
                      <a:endParaRPr lang="en-GB" dirty="0">
                        <a:latin typeface="Arial" panose="020B0604020202020204" pitchFamily="34" charset="0"/>
                        <a:cs typeface="Arial" panose="020B0604020202020204" pitchFamily="34" charset="0"/>
                      </a:endParaRPr>
                    </a:p>
                  </a:txBody>
                  <a:tcPr/>
                </a:tc>
              </a:tr>
            </a:tbl>
          </a:graphicData>
        </a:graphic>
      </p:graphicFrame>
      <p:sp>
        <p:nvSpPr>
          <p:cNvPr id="2" name="Rectangle 1"/>
          <p:cNvSpPr/>
          <p:nvPr/>
        </p:nvSpPr>
        <p:spPr>
          <a:xfrm>
            <a:off x="251520" y="3124575"/>
            <a:ext cx="2199696" cy="400110"/>
          </a:xfrm>
          <a:prstGeom prst="rect">
            <a:avLst/>
          </a:prstGeom>
        </p:spPr>
        <p:txBody>
          <a:bodyPr wrap="square">
            <a:spAutoFit/>
          </a:bodyPr>
          <a:lstStyle/>
          <a:p>
            <a:r>
              <a:rPr lang="en-GB" sz="2000" dirty="0">
                <a:latin typeface="Arial" panose="020B0604020202020204" pitchFamily="34" charset="0"/>
                <a:cs typeface="Arial" panose="020B0604020202020204" pitchFamily="34" charset="0"/>
              </a:rPr>
              <a:t>Get the first </a:t>
            </a:r>
            <a:r>
              <a:rPr lang="en-GB" sz="2000" dirty="0" smtClean="0">
                <a:latin typeface="Arial" panose="020B0604020202020204" pitchFamily="34" charset="0"/>
                <a:cs typeface="Arial" panose="020B0604020202020204" pitchFamily="34" charset="0"/>
              </a:rPr>
              <a:t>value</a:t>
            </a:r>
            <a:endParaRPr lang="en-GB" sz="2000" dirty="0">
              <a:latin typeface="Arial" panose="020B0604020202020204" pitchFamily="34" charset="0"/>
              <a:cs typeface="Arial" panose="020B0604020202020204" pitchFamily="34" charset="0"/>
            </a:endParaRPr>
          </a:p>
        </p:txBody>
      </p:sp>
      <p:sp>
        <p:nvSpPr>
          <p:cNvPr id="3" name="Rectangle 2"/>
          <p:cNvSpPr/>
          <p:nvPr/>
        </p:nvSpPr>
        <p:spPr>
          <a:xfrm>
            <a:off x="251520" y="3509113"/>
            <a:ext cx="4849730" cy="400110"/>
          </a:xfrm>
          <a:prstGeom prst="rect">
            <a:avLst/>
          </a:prstGeom>
        </p:spPr>
        <p:txBody>
          <a:bodyPr wrap="square">
            <a:spAutoFit/>
          </a:bodyPr>
          <a:lstStyle/>
          <a:p>
            <a:r>
              <a:rPr lang="en-GB" sz="2000" dirty="0" smtClean="0">
                <a:latin typeface="Arial" panose="020B0604020202020204" pitchFamily="34" charset="0"/>
                <a:cs typeface="Arial" panose="020B0604020202020204" pitchFamily="34" charset="0"/>
              </a:rPr>
              <a:t>Is </a:t>
            </a:r>
            <a:r>
              <a:rPr lang="en-GB" sz="2000" dirty="0">
                <a:latin typeface="Arial" panose="020B0604020202020204" pitchFamily="34" charset="0"/>
                <a:cs typeface="Arial" panose="020B0604020202020204" pitchFamily="34" charset="0"/>
              </a:rPr>
              <a:t>it 102? </a:t>
            </a:r>
          </a:p>
        </p:txBody>
      </p:sp>
      <p:sp>
        <p:nvSpPr>
          <p:cNvPr id="9" name="Rectangle 8"/>
          <p:cNvSpPr/>
          <p:nvPr/>
        </p:nvSpPr>
        <p:spPr>
          <a:xfrm>
            <a:off x="251520" y="4322242"/>
            <a:ext cx="5266836" cy="400110"/>
          </a:xfrm>
          <a:prstGeom prst="rect">
            <a:avLst/>
          </a:prstGeom>
        </p:spPr>
        <p:txBody>
          <a:bodyPr wrap="square">
            <a:spAutoFit/>
          </a:bodyPr>
          <a:lstStyle/>
          <a:p>
            <a:r>
              <a:rPr lang="en-GB" sz="2000" dirty="0" smtClean="0">
                <a:latin typeface="Arial" panose="020B0604020202020204" pitchFamily="34" charset="0"/>
                <a:cs typeface="Arial" panose="020B0604020202020204" pitchFamily="34" charset="0"/>
              </a:rPr>
              <a:t>No, move </a:t>
            </a:r>
            <a:r>
              <a:rPr lang="en-GB" sz="2000" dirty="0">
                <a:latin typeface="Arial" panose="020B0604020202020204" pitchFamily="34" charset="0"/>
                <a:cs typeface="Arial" panose="020B0604020202020204" pitchFamily="34" charset="0"/>
              </a:rPr>
              <a:t>to get the next value (the second</a:t>
            </a:r>
            <a:r>
              <a:rPr lang="en-GB" sz="2000" dirty="0" smtClean="0">
                <a:latin typeface="Arial" panose="020B0604020202020204" pitchFamily="34" charset="0"/>
                <a:cs typeface="Arial" panose="020B0604020202020204" pitchFamily="34" charset="0"/>
              </a:rPr>
              <a:t>)</a:t>
            </a:r>
            <a:endParaRPr lang="en-GB" sz="2000" dirty="0">
              <a:latin typeface="Arial" panose="020B0604020202020204" pitchFamily="34" charset="0"/>
              <a:cs typeface="Arial" panose="020B0604020202020204" pitchFamily="34" charset="0"/>
            </a:endParaRPr>
          </a:p>
        </p:txBody>
      </p:sp>
      <p:sp>
        <p:nvSpPr>
          <p:cNvPr id="10" name="Rectangle 9"/>
          <p:cNvSpPr/>
          <p:nvPr/>
        </p:nvSpPr>
        <p:spPr>
          <a:xfrm>
            <a:off x="251520" y="4750927"/>
            <a:ext cx="1800200" cy="400110"/>
          </a:xfrm>
          <a:prstGeom prst="rect">
            <a:avLst/>
          </a:prstGeom>
        </p:spPr>
        <p:txBody>
          <a:bodyPr wrap="square">
            <a:spAutoFit/>
          </a:bodyPr>
          <a:lstStyle/>
          <a:p>
            <a:r>
              <a:rPr lang="en-GB" sz="2000" dirty="0">
                <a:latin typeface="Arial" panose="020B0604020202020204" pitchFamily="34" charset="0"/>
                <a:cs typeface="Arial" panose="020B0604020202020204" pitchFamily="34" charset="0"/>
              </a:rPr>
              <a:t>Is it 102? </a:t>
            </a:r>
            <a:r>
              <a:rPr lang="en-GB" sz="2000" dirty="0" smtClean="0">
                <a:latin typeface="Arial" panose="020B0604020202020204" pitchFamily="34" charset="0"/>
                <a:cs typeface="Arial" panose="020B0604020202020204" pitchFamily="34" charset="0"/>
              </a:rPr>
              <a:t>No</a:t>
            </a:r>
            <a:endParaRPr lang="en-GB" sz="2000" dirty="0">
              <a:latin typeface="Arial" panose="020B0604020202020204" pitchFamily="34" charset="0"/>
              <a:cs typeface="Arial" panose="020B0604020202020204" pitchFamily="34" charset="0"/>
            </a:endParaRPr>
          </a:p>
        </p:txBody>
      </p:sp>
      <p:sp>
        <p:nvSpPr>
          <p:cNvPr id="14" name="Title 8"/>
          <p:cNvSpPr>
            <a:spLocks noGrp="1"/>
          </p:cNvSpPr>
          <p:nvPr>
            <p:ph type="title"/>
          </p:nvPr>
        </p:nvSpPr>
        <p:spPr>
          <a:xfrm>
            <a:off x="0" y="404664"/>
            <a:ext cx="9144000" cy="778098"/>
          </a:xfrm>
        </p:spPr>
        <p:txBody>
          <a:bodyPr/>
          <a:lstStyle/>
          <a:p>
            <a:r>
              <a:rPr lang="en-GB" dirty="0"/>
              <a:t>Linear Search</a:t>
            </a:r>
          </a:p>
        </p:txBody>
      </p:sp>
      <p:sp>
        <p:nvSpPr>
          <p:cNvPr id="16" name="TextBox 15"/>
          <p:cNvSpPr txBox="1"/>
          <p:nvPr/>
        </p:nvSpPr>
        <p:spPr>
          <a:xfrm>
            <a:off x="538948" y="1593375"/>
            <a:ext cx="1296748" cy="707886"/>
          </a:xfrm>
          <a:prstGeom prst="rect">
            <a:avLst/>
          </a:prstGeom>
          <a:noFill/>
        </p:spPr>
        <p:txBody>
          <a:bodyPr wrap="square" rtlCol="0">
            <a:spAutoFit/>
          </a:bodyPr>
          <a:lstStyle/>
          <a:p>
            <a:pPr algn="r"/>
            <a:r>
              <a:rPr lang="en-GB" sz="2000" dirty="0" smtClean="0">
                <a:latin typeface="Arial" panose="020B0604020202020204" pitchFamily="34" charset="0"/>
                <a:cs typeface="Arial" panose="020B0604020202020204" pitchFamily="34" charset="0"/>
              </a:rPr>
              <a:t>Value</a:t>
            </a:r>
            <a:br>
              <a:rPr lang="en-GB" sz="2000" dirty="0" smtClean="0">
                <a:latin typeface="Arial" panose="020B0604020202020204" pitchFamily="34" charset="0"/>
                <a:cs typeface="Arial" panose="020B0604020202020204" pitchFamily="34" charset="0"/>
              </a:rPr>
            </a:br>
            <a:r>
              <a:rPr lang="en-GB" sz="2000" dirty="0" smtClean="0">
                <a:latin typeface="Arial" panose="020B0604020202020204" pitchFamily="34" charset="0"/>
                <a:cs typeface="Arial" panose="020B0604020202020204" pitchFamily="34" charset="0"/>
              </a:rPr>
              <a:t>Number</a:t>
            </a:r>
            <a:endParaRPr lang="en-GB"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9268745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9" grpId="0"/>
      <p:bldP spid="10"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1595213412"/>
              </p:ext>
            </p:extLst>
          </p:nvPr>
        </p:nvGraphicFramePr>
        <p:xfrm>
          <a:off x="2484000" y="1844824"/>
          <a:ext cx="6096000" cy="741680"/>
        </p:xfrm>
        <a:graphic>
          <a:graphicData uri="http://schemas.openxmlformats.org/drawingml/2006/table">
            <a:tbl>
              <a:tblPr firstRow="1" bandRow="1">
                <a:tableStyleId>{D7AC3CCA-C797-4891-BE02-D94E43425B78}</a:tableStyleId>
              </a:tblPr>
              <a:tblGrid>
                <a:gridCol w="609600"/>
                <a:gridCol w="609600"/>
                <a:gridCol w="609600"/>
                <a:gridCol w="609600"/>
                <a:gridCol w="609600"/>
                <a:gridCol w="609600"/>
                <a:gridCol w="609600"/>
                <a:gridCol w="609600"/>
                <a:gridCol w="609600"/>
                <a:gridCol w="609600"/>
              </a:tblGrid>
              <a:tr h="370840">
                <a:tc>
                  <a:txBody>
                    <a:bodyPr/>
                    <a:lstStyle/>
                    <a:p>
                      <a:pPr algn="ctr"/>
                      <a:r>
                        <a:rPr lang="en-GB" dirty="0" smtClean="0"/>
                        <a:t>1</a:t>
                      </a:r>
                      <a:endParaRPr lang="en-GB" dirty="0"/>
                    </a:p>
                  </a:txBody>
                  <a:tcPr/>
                </a:tc>
                <a:tc>
                  <a:txBody>
                    <a:bodyPr/>
                    <a:lstStyle/>
                    <a:p>
                      <a:pPr algn="ctr"/>
                      <a:r>
                        <a:rPr lang="en-GB" dirty="0" smtClean="0"/>
                        <a:t>2</a:t>
                      </a:r>
                      <a:endParaRPr lang="en-GB" dirty="0"/>
                    </a:p>
                  </a:txBody>
                  <a:tcPr/>
                </a:tc>
                <a:tc>
                  <a:txBody>
                    <a:bodyPr/>
                    <a:lstStyle/>
                    <a:p>
                      <a:pPr algn="ctr"/>
                      <a:r>
                        <a:rPr lang="en-GB" dirty="0" smtClean="0"/>
                        <a:t>3</a:t>
                      </a:r>
                      <a:endParaRPr lang="en-GB" dirty="0"/>
                    </a:p>
                  </a:txBody>
                  <a:tcPr/>
                </a:tc>
                <a:tc>
                  <a:txBody>
                    <a:bodyPr/>
                    <a:lstStyle/>
                    <a:p>
                      <a:pPr algn="ctr"/>
                      <a:r>
                        <a:rPr lang="en-GB" dirty="0" smtClean="0"/>
                        <a:t>4</a:t>
                      </a:r>
                      <a:endParaRPr lang="en-GB" dirty="0"/>
                    </a:p>
                  </a:txBody>
                  <a:tcPr/>
                </a:tc>
                <a:tc>
                  <a:txBody>
                    <a:bodyPr/>
                    <a:lstStyle/>
                    <a:p>
                      <a:pPr algn="ctr"/>
                      <a:r>
                        <a:rPr lang="en-GB" dirty="0" smtClean="0"/>
                        <a:t>5</a:t>
                      </a:r>
                      <a:endParaRPr lang="en-GB" dirty="0"/>
                    </a:p>
                  </a:txBody>
                  <a:tcPr/>
                </a:tc>
                <a:tc>
                  <a:txBody>
                    <a:bodyPr/>
                    <a:lstStyle/>
                    <a:p>
                      <a:pPr algn="ctr"/>
                      <a:r>
                        <a:rPr lang="en-GB" dirty="0" smtClean="0"/>
                        <a:t>6</a:t>
                      </a:r>
                      <a:endParaRPr lang="en-GB" dirty="0"/>
                    </a:p>
                  </a:txBody>
                  <a:tcPr/>
                </a:tc>
                <a:tc>
                  <a:txBody>
                    <a:bodyPr/>
                    <a:lstStyle/>
                    <a:p>
                      <a:pPr algn="ctr"/>
                      <a:r>
                        <a:rPr lang="en-GB" dirty="0" smtClean="0"/>
                        <a:t>7</a:t>
                      </a:r>
                      <a:endParaRPr lang="en-GB" dirty="0"/>
                    </a:p>
                  </a:txBody>
                  <a:tcPr/>
                </a:tc>
                <a:tc>
                  <a:txBody>
                    <a:bodyPr/>
                    <a:lstStyle/>
                    <a:p>
                      <a:pPr algn="ctr"/>
                      <a:r>
                        <a:rPr lang="en-GB" dirty="0" smtClean="0"/>
                        <a:t>8</a:t>
                      </a:r>
                      <a:endParaRPr lang="en-GB" dirty="0"/>
                    </a:p>
                  </a:txBody>
                  <a:tcPr/>
                </a:tc>
                <a:tc>
                  <a:txBody>
                    <a:bodyPr/>
                    <a:lstStyle/>
                    <a:p>
                      <a:pPr algn="ctr"/>
                      <a:r>
                        <a:rPr lang="en-GB" dirty="0" smtClean="0"/>
                        <a:t>9</a:t>
                      </a:r>
                      <a:endParaRPr lang="en-GB" dirty="0"/>
                    </a:p>
                  </a:txBody>
                  <a:tcPr/>
                </a:tc>
                <a:tc>
                  <a:txBody>
                    <a:bodyPr/>
                    <a:lstStyle/>
                    <a:p>
                      <a:pPr algn="ctr"/>
                      <a:r>
                        <a:rPr lang="en-GB" dirty="0" smtClean="0"/>
                        <a:t>10</a:t>
                      </a:r>
                      <a:endParaRPr lang="en-GB" dirty="0"/>
                    </a:p>
                  </a:txBody>
                  <a:tcPr/>
                </a:tc>
              </a:tr>
              <a:tr h="370840">
                <a:tc>
                  <a:txBody>
                    <a:bodyPr/>
                    <a:lstStyle/>
                    <a:p>
                      <a:pPr algn="ctr"/>
                      <a:r>
                        <a:rPr lang="en-GB" dirty="0" smtClean="0"/>
                        <a:t>65</a:t>
                      </a:r>
                      <a:endParaRPr lang="en-GB" dirty="0"/>
                    </a:p>
                  </a:txBody>
                  <a:tcPr>
                    <a:solidFill>
                      <a:srgbClr val="C00000"/>
                    </a:solidFill>
                  </a:tcPr>
                </a:tc>
                <a:tc>
                  <a:txBody>
                    <a:bodyPr/>
                    <a:lstStyle/>
                    <a:p>
                      <a:pPr algn="ctr"/>
                      <a:r>
                        <a:rPr lang="en-GB" dirty="0" smtClean="0"/>
                        <a:t>2</a:t>
                      </a:r>
                      <a:endParaRPr lang="en-GB" dirty="0"/>
                    </a:p>
                  </a:txBody>
                  <a:tcPr>
                    <a:solidFill>
                      <a:srgbClr val="C00000"/>
                    </a:solidFill>
                  </a:tcPr>
                </a:tc>
                <a:tc>
                  <a:txBody>
                    <a:bodyPr/>
                    <a:lstStyle/>
                    <a:p>
                      <a:pPr algn="ctr"/>
                      <a:r>
                        <a:rPr lang="en-GB" dirty="0" smtClean="0"/>
                        <a:t>10</a:t>
                      </a:r>
                      <a:endParaRPr lang="en-GB" dirty="0"/>
                    </a:p>
                  </a:txBody>
                  <a:tcPr>
                    <a:solidFill>
                      <a:srgbClr val="7CCFDB"/>
                    </a:solidFill>
                  </a:tcPr>
                </a:tc>
                <a:tc>
                  <a:txBody>
                    <a:bodyPr/>
                    <a:lstStyle/>
                    <a:p>
                      <a:pPr algn="ctr"/>
                      <a:r>
                        <a:rPr lang="en-GB" dirty="0" smtClean="0"/>
                        <a:t>8</a:t>
                      </a:r>
                      <a:endParaRPr lang="en-GB" dirty="0"/>
                    </a:p>
                  </a:txBody>
                  <a:tcPr/>
                </a:tc>
                <a:tc>
                  <a:txBody>
                    <a:bodyPr/>
                    <a:lstStyle/>
                    <a:p>
                      <a:pPr algn="ctr"/>
                      <a:r>
                        <a:rPr lang="en-GB" dirty="0" smtClean="0"/>
                        <a:t>102</a:t>
                      </a:r>
                      <a:endParaRPr lang="en-GB" dirty="0"/>
                    </a:p>
                  </a:txBody>
                  <a:tcPr/>
                </a:tc>
                <a:tc>
                  <a:txBody>
                    <a:bodyPr/>
                    <a:lstStyle/>
                    <a:p>
                      <a:pPr algn="ctr"/>
                      <a:r>
                        <a:rPr lang="en-GB" dirty="0" smtClean="0"/>
                        <a:t>53</a:t>
                      </a:r>
                      <a:endParaRPr lang="en-GB" dirty="0"/>
                    </a:p>
                  </a:txBody>
                  <a:tcPr/>
                </a:tc>
                <a:tc>
                  <a:txBody>
                    <a:bodyPr/>
                    <a:lstStyle/>
                    <a:p>
                      <a:pPr algn="ctr"/>
                      <a:r>
                        <a:rPr lang="en-GB" dirty="0" smtClean="0"/>
                        <a:t>21</a:t>
                      </a:r>
                      <a:endParaRPr lang="en-GB" dirty="0"/>
                    </a:p>
                  </a:txBody>
                  <a:tcPr/>
                </a:tc>
                <a:tc>
                  <a:txBody>
                    <a:bodyPr/>
                    <a:lstStyle/>
                    <a:p>
                      <a:pPr algn="ctr"/>
                      <a:r>
                        <a:rPr lang="en-GB" dirty="0" smtClean="0"/>
                        <a:t>22</a:t>
                      </a:r>
                      <a:endParaRPr lang="en-GB" dirty="0"/>
                    </a:p>
                  </a:txBody>
                  <a:tcPr/>
                </a:tc>
                <a:tc>
                  <a:txBody>
                    <a:bodyPr/>
                    <a:lstStyle/>
                    <a:p>
                      <a:pPr algn="ctr"/>
                      <a:r>
                        <a:rPr lang="en-GB" dirty="0" smtClean="0"/>
                        <a:t>3</a:t>
                      </a:r>
                      <a:endParaRPr lang="en-GB" dirty="0"/>
                    </a:p>
                  </a:txBody>
                  <a:tcPr/>
                </a:tc>
                <a:tc>
                  <a:txBody>
                    <a:bodyPr/>
                    <a:lstStyle/>
                    <a:p>
                      <a:pPr algn="ctr"/>
                      <a:r>
                        <a:rPr lang="en-GB" dirty="0" smtClean="0"/>
                        <a:t>66</a:t>
                      </a:r>
                      <a:endParaRPr lang="en-GB" dirty="0"/>
                    </a:p>
                  </a:txBody>
                  <a:tcPr/>
                </a:tc>
              </a:tr>
            </a:tbl>
          </a:graphicData>
        </a:graphic>
      </p:graphicFrame>
      <p:sp>
        <p:nvSpPr>
          <p:cNvPr id="5" name="TextBox 4"/>
          <p:cNvSpPr txBox="1"/>
          <p:nvPr/>
        </p:nvSpPr>
        <p:spPr>
          <a:xfrm>
            <a:off x="517992" y="1763481"/>
            <a:ext cx="1656184" cy="400110"/>
          </a:xfrm>
          <a:prstGeom prst="rect">
            <a:avLst/>
          </a:prstGeom>
          <a:noFill/>
        </p:spPr>
        <p:txBody>
          <a:bodyPr wrap="square" rtlCol="0">
            <a:spAutoFit/>
          </a:bodyPr>
          <a:lstStyle/>
          <a:p>
            <a:r>
              <a:rPr lang="en-GB" sz="2000" dirty="0" smtClean="0">
                <a:latin typeface="Arial" panose="020B0604020202020204" pitchFamily="34" charset="0"/>
                <a:cs typeface="Arial" panose="020B0604020202020204" pitchFamily="34" charset="0"/>
              </a:rPr>
              <a:t>Is it 102?</a:t>
            </a:r>
          </a:p>
        </p:txBody>
      </p:sp>
      <p:graphicFrame>
        <p:nvGraphicFramePr>
          <p:cNvPr id="6" name="Table 5"/>
          <p:cNvGraphicFramePr>
            <a:graphicFrameLocks noGrp="1"/>
          </p:cNvGraphicFramePr>
          <p:nvPr>
            <p:extLst>
              <p:ext uri="{D42A27DB-BD31-4B8C-83A1-F6EECF244321}">
                <p14:modId xmlns:p14="http://schemas.microsoft.com/office/powerpoint/2010/main" val="2540408136"/>
              </p:ext>
            </p:extLst>
          </p:nvPr>
        </p:nvGraphicFramePr>
        <p:xfrm>
          <a:off x="2483768" y="3191376"/>
          <a:ext cx="6096000" cy="741680"/>
        </p:xfrm>
        <a:graphic>
          <a:graphicData uri="http://schemas.openxmlformats.org/drawingml/2006/table">
            <a:tbl>
              <a:tblPr firstRow="1" bandRow="1">
                <a:tableStyleId>{D7AC3CCA-C797-4891-BE02-D94E43425B78}</a:tableStyleId>
              </a:tblPr>
              <a:tblGrid>
                <a:gridCol w="609600"/>
                <a:gridCol w="609600"/>
                <a:gridCol w="609600"/>
                <a:gridCol w="609600"/>
                <a:gridCol w="609600"/>
                <a:gridCol w="609600"/>
                <a:gridCol w="609600"/>
                <a:gridCol w="609600"/>
                <a:gridCol w="609600"/>
                <a:gridCol w="609600"/>
              </a:tblGrid>
              <a:tr h="370840">
                <a:tc>
                  <a:txBody>
                    <a:bodyPr/>
                    <a:lstStyle/>
                    <a:p>
                      <a:pPr algn="ctr"/>
                      <a:r>
                        <a:rPr lang="en-GB" dirty="0" smtClean="0"/>
                        <a:t>1</a:t>
                      </a:r>
                      <a:endParaRPr lang="en-GB" dirty="0"/>
                    </a:p>
                  </a:txBody>
                  <a:tcPr/>
                </a:tc>
                <a:tc>
                  <a:txBody>
                    <a:bodyPr/>
                    <a:lstStyle/>
                    <a:p>
                      <a:pPr algn="ctr"/>
                      <a:r>
                        <a:rPr lang="en-GB" dirty="0" smtClean="0"/>
                        <a:t>2</a:t>
                      </a:r>
                      <a:endParaRPr lang="en-GB" dirty="0"/>
                    </a:p>
                  </a:txBody>
                  <a:tcPr/>
                </a:tc>
                <a:tc>
                  <a:txBody>
                    <a:bodyPr/>
                    <a:lstStyle/>
                    <a:p>
                      <a:pPr algn="ctr"/>
                      <a:r>
                        <a:rPr lang="en-GB" dirty="0" smtClean="0"/>
                        <a:t>3</a:t>
                      </a:r>
                      <a:endParaRPr lang="en-GB" dirty="0"/>
                    </a:p>
                  </a:txBody>
                  <a:tcPr/>
                </a:tc>
                <a:tc>
                  <a:txBody>
                    <a:bodyPr/>
                    <a:lstStyle/>
                    <a:p>
                      <a:pPr algn="ctr"/>
                      <a:r>
                        <a:rPr lang="en-GB" dirty="0" smtClean="0"/>
                        <a:t>4</a:t>
                      </a:r>
                      <a:endParaRPr lang="en-GB" dirty="0"/>
                    </a:p>
                  </a:txBody>
                  <a:tcPr/>
                </a:tc>
                <a:tc>
                  <a:txBody>
                    <a:bodyPr/>
                    <a:lstStyle/>
                    <a:p>
                      <a:pPr algn="ctr"/>
                      <a:r>
                        <a:rPr lang="en-GB" dirty="0" smtClean="0"/>
                        <a:t>5</a:t>
                      </a:r>
                      <a:endParaRPr lang="en-GB" dirty="0"/>
                    </a:p>
                  </a:txBody>
                  <a:tcPr/>
                </a:tc>
                <a:tc>
                  <a:txBody>
                    <a:bodyPr/>
                    <a:lstStyle/>
                    <a:p>
                      <a:pPr algn="ctr"/>
                      <a:r>
                        <a:rPr lang="en-GB" dirty="0" smtClean="0"/>
                        <a:t>6</a:t>
                      </a:r>
                      <a:endParaRPr lang="en-GB" dirty="0"/>
                    </a:p>
                  </a:txBody>
                  <a:tcPr/>
                </a:tc>
                <a:tc>
                  <a:txBody>
                    <a:bodyPr/>
                    <a:lstStyle/>
                    <a:p>
                      <a:pPr algn="ctr"/>
                      <a:r>
                        <a:rPr lang="en-GB" dirty="0" smtClean="0"/>
                        <a:t>7</a:t>
                      </a:r>
                      <a:endParaRPr lang="en-GB" dirty="0"/>
                    </a:p>
                  </a:txBody>
                  <a:tcPr/>
                </a:tc>
                <a:tc>
                  <a:txBody>
                    <a:bodyPr/>
                    <a:lstStyle/>
                    <a:p>
                      <a:pPr algn="ctr"/>
                      <a:r>
                        <a:rPr lang="en-GB" dirty="0" smtClean="0"/>
                        <a:t>8</a:t>
                      </a:r>
                      <a:endParaRPr lang="en-GB" dirty="0"/>
                    </a:p>
                  </a:txBody>
                  <a:tcPr/>
                </a:tc>
                <a:tc>
                  <a:txBody>
                    <a:bodyPr/>
                    <a:lstStyle/>
                    <a:p>
                      <a:pPr algn="ctr"/>
                      <a:r>
                        <a:rPr lang="en-GB" dirty="0" smtClean="0"/>
                        <a:t>9</a:t>
                      </a:r>
                      <a:endParaRPr lang="en-GB" dirty="0"/>
                    </a:p>
                  </a:txBody>
                  <a:tcPr/>
                </a:tc>
                <a:tc>
                  <a:txBody>
                    <a:bodyPr/>
                    <a:lstStyle/>
                    <a:p>
                      <a:pPr algn="ctr"/>
                      <a:r>
                        <a:rPr lang="en-GB" dirty="0" smtClean="0"/>
                        <a:t>10</a:t>
                      </a:r>
                      <a:endParaRPr lang="en-GB" dirty="0"/>
                    </a:p>
                  </a:txBody>
                  <a:tcPr/>
                </a:tc>
              </a:tr>
              <a:tr h="370840">
                <a:tc>
                  <a:txBody>
                    <a:bodyPr/>
                    <a:lstStyle/>
                    <a:p>
                      <a:pPr algn="ctr"/>
                      <a:r>
                        <a:rPr lang="en-GB" dirty="0" smtClean="0"/>
                        <a:t>65</a:t>
                      </a:r>
                      <a:endParaRPr lang="en-GB" dirty="0"/>
                    </a:p>
                  </a:txBody>
                  <a:tcPr>
                    <a:solidFill>
                      <a:srgbClr val="C00000"/>
                    </a:solidFill>
                  </a:tcPr>
                </a:tc>
                <a:tc>
                  <a:txBody>
                    <a:bodyPr/>
                    <a:lstStyle/>
                    <a:p>
                      <a:pPr algn="ctr"/>
                      <a:r>
                        <a:rPr lang="en-GB" dirty="0" smtClean="0"/>
                        <a:t>2</a:t>
                      </a:r>
                      <a:endParaRPr lang="en-GB" dirty="0"/>
                    </a:p>
                  </a:txBody>
                  <a:tcPr>
                    <a:solidFill>
                      <a:srgbClr val="C00000"/>
                    </a:solidFill>
                  </a:tcPr>
                </a:tc>
                <a:tc>
                  <a:txBody>
                    <a:bodyPr/>
                    <a:lstStyle/>
                    <a:p>
                      <a:pPr algn="ctr"/>
                      <a:r>
                        <a:rPr lang="en-GB" dirty="0" smtClean="0"/>
                        <a:t>10</a:t>
                      </a:r>
                      <a:endParaRPr lang="en-GB" dirty="0"/>
                    </a:p>
                  </a:txBody>
                  <a:tcPr>
                    <a:solidFill>
                      <a:srgbClr val="C00000"/>
                    </a:solidFill>
                  </a:tcPr>
                </a:tc>
                <a:tc>
                  <a:txBody>
                    <a:bodyPr/>
                    <a:lstStyle/>
                    <a:p>
                      <a:pPr algn="ctr"/>
                      <a:r>
                        <a:rPr lang="en-GB" dirty="0" smtClean="0"/>
                        <a:t>8</a:t>
                      </a:r>
                      <a:endParaRPr lang="en-GB" dirty="0"/>
                    </a:p>
                  </a:txBody>
                  <a:tcPr>
                    <a:solidFill>
                      <a:srgbClr val="7CCFDB"/>
                    </a:solidFill>
                  </a:tcPr>
                </a:tc>
                <a:tc>
                  <a:txBody>
                    <a:bodyPr/>
                    <a:lstStyle/>
                    <a:p>
                      <a:pPr algn="ctr"/>
                      <a:r>
                        <a:rPr lang="en-GB" dirty="0" smtClean="0"/>
                        <a:t>102</a:t>
                      </a:r>
                      <a:endParaRPr lang="en-GB" dirty="0"/>
                    </a:p>
                  </a:txBody>
                  <a:tcPr/>
                </a:tc>
                <a:tc>
                  <a:txBody>
                    <a:bodyPr/>
                    <a:lstStyle/>
                    <a:p>
                      <a:pPr algn="ctr"/>
                      <a:r>
                        <a:rPr lang="en-GB" dirty="0" smtClean="0"/>
                        <a:t>53</a:t>
                      </a:r>
                      <a:endParaRPr lang="en-GB" dirty="0"/>
                    </a:p>
                  </a:txBody>
                  <a:tcPr/>
                </a:tc>
                <a:tc>
                  <a:txBody>
                    <a:bodyPr/>
                    <a:lstStyle/>
                    <a:p>
                      <a:pPr algn="ctr"/>
                      <a:r>
                        <a:rPr lang="en-GB" dirty="0" smtClean="0"/>
                        <a:t>21</a:t>
                      </a:r>
                      <a:endParaRPr lang="en-GB" dirty="0"/>
                    </a:p>
                  </a:txBody>
                  <a:tcPr/>
                </a:tc>
                <a:tc>
                  <a:txBody>
                    <a:bodyPr/>
                    <a:lstStyle/>
                    <a:p>
                      <a:pPr algn="ctr"/>
                      <a:r>
                        <a:rPr lang="en-GB" dirty="0" smtClean="0"/>
                        <a:t>22</a:t>
                      </a:r>
                      <a:endParaRPr lang="en-GB" dirty="0"/>
                    </a:p>
                  </a:txBody>
                  <a:tcPr/>
                </a:tc>
                <a:tc>
                  <a:txBody>
                    <a:bodyPr/>
                    <a:lstStyle/>
                    <a:p>
                      <a:pPr algn="ctr"/>
                      <a:r>
                        <a:rPr lang="en-GB" dirty="0" smtClean="0"/>
                        <a:t>3</a:t>
                      </a:r>
                      <a:endParaRPr lang="en-GB" dirty="0"/>
                    </a:p>
                  </a:txBody>
                  <a:tcPr/>
                </a:tc>
                <a:tc>
                  <a:txBody>
                    <a:bodyPr/>
                    <a:lstStyle/>
                    <a:p>
                      <a:pPr algn="ctr"/>
                      <a:r>
                        <a:rPr lang="en-GB" dirty="0" smtClean="0"/>
                        <a:t>66</a:t>
                      </a:r>
                      <a:endParaRPr lang="en-GB" dirty="0"/>
                    </a:p>
                  </a:txBody>
                  <a:tcPr/>
                </a:tc>
              </a:tr>
            </a:tbl>
          </a:graphicData>
        </a:graphic>
      </p:graphicFrame>
      <p:graphicFrame>
        <p:nvGraphicFramePr>
          <p:cNvPr id="7" name="Table 6"/>
          <p:cNvGraphicFramePr>
            <a:graphicFrameLocks noGrp="1"/>
          </p:cNvGraphicFramePr>
          <p:nvPr>
            <p:extLst>
              <p:ext uri="{D42A27DB-BD31-4B8C-83A1-F6EECF244321}">
                <p14:modId xmlns:p14="http://schemas.microsoft.com/office/powerpoint/2010/main" val="3716131806"/>
              </p:ext>
            </p:extLst>
          </p:nvPr>
        </p:nvGraphicFramePr>
        <p:xfrm>
          <a:off x="2512270" y="4566475"/>
          <a:ext cx="6096000" cy="741680"/>
        </p:xfrm>
        <a:graphic>
          <a:graphicData uri="http://schemas.openxmlformats.org/drawingml/2006/table">
            <a:tbl>
              <a:tblPr firstRow="1" bandRow="1">
                <a:tableStyleId>{D7AC3CCA-C797-4891-BE02-D94E43425B78}</a:tableStyleId>
              </a:tblPr>
              <a:tblGrid>
                <a:gridCol w="609600"/>
                <a:gridCol w="609600"/>
                <a:gridCol w="609600"/>
                <a:gridCol w="609600"/>
                <a:gridCol w="609600"/>
                <a:gridCol w="609600"/>
                <a:gridCol w="609600"/>
                <a:gridCol w="609600"/>
                <a:gridCol w="609600"/>
                <a:gridCol w="609600"/>
              </a:tblGrid>
              <a:tr h="370840">
                <a:tc>
                  <a:txBody>
                    <a:bodyPr/>
                    <a:lstStyle/>
                    <a:p>
                      <a:pPr algn="ctr"/>
                      <a:r>
                        <a:rPr lang="en-GB" dirty="0" smtClean="0"/>
                        <a:t>1</a:t>
                      </a:r>
                      <a:endParaRPr lang="en-GB" dirty="0"/>
                    </a:p>
                  </a:txBody>
                  <a:tcPr/>
                </a:tc>
                <a:tc>
                  <a:txBody>
                    <a:bodyPr/>
                    <a:lstStyle/>
                    <a:p>
                      <a:pPr algn="ctr"/>
                      <a:r>
                        <a:rPr lang="en-GB" dirty="0" smtClean="0"/>
                        <a:t>2</a:t>
                      </a:r>
                      <a:endParaRPr lang="en-GB" dirty="0"/>
                    </a:p>
                  </a:txBody>
                  <a:tcPr/>
                </a:tc>
                <a:tc>
                  <a:txBody>
                    <a:bodyPr/>
                    <a:lstStyle/>
                    <a:p>
                      <a:pPr algn="ctr"/>
                      <a:r>
                        <a:rPr lang="en-GB" dirty="0" smtClean="0"/>
                        <a:t>3</a:t>
                      </a:r>
                      <a:endParaRPr lang="en-GB" dirty="0"/>
                    </a:p>
                  </a:txBody>
                  <a:tcPr/>
                </a:tc>
                <a:tc>
                  <a:txBody>
                    <a:bodyPr/>
                    <a:lstStyle/>
                    <a:p>
                      <a:pPr algn="ctr"/>
                      <a:r>
                        <a:rPr lang="en-GB" dirty="0" smtClean="0"/>
                        <a:t>4</a:t>
                      </a:r>
                      <a:endParaRPr lang="en-GB" dirty="0"/>
                    </a:p>
                  </a:txBody>
                  <a:tcPr/>
                </a:tc>
                <a:tc>
                  <a:txBody>
                    <a:bodyPr/>
                    <a:lstStyle/>
                    <a:p>
                      <a:pPr algn="ctr"/>
                      <a:r>
                        <a:rPr lang="en-GB" dirty="0" smtClean="0"/>
                        <a:t>5</a:t>
                      </a:r>
                      <a:endParaRPr lang="en-GB" dirty="0"/>
                    </a:p>
                  </a:txBody>
                  <a:tcPr/>
                </a:tc>
                <a:tc>
                  <a:txBody>
                    <a:bodyPr/>
                    <a:lstStyle/>
                    <a:p>
                      <a:pPr algn="ctr"/>
                      <a:r>
                        <a:rPr lang="en-GB" dirty="0" smtClean="0"/>
                        <a:t>6</a:t>
                      </a:r>
                      <a:endParaRPr lang="en-GB" dirty="0"/>
                    </a:p>
                  </a:txBody>
                  <a:tcPr/>
                </a:tc>
                <a:tc>
                  <a:txBody>
                    <a:bodyPr/>
                    <a:lstStyle/>
                    <a:p>
                      <a:pPr algn="ctr"/>
                      <a:r>
                        <a:rPr lang="en-GB" dirty="0" smtClean="0"/>
                        <a:t>7</a:t>
                      </a:r>
                      <a:endParaRPr lang="en-GB" dirty="0"/>
                    </a:p>
                  </a:txBody>
                  <a:tcPr/>
                </a:tc>
                <a:tc>
                  <a:txBody>
                    <a:bodyPr/>
                    <a:lstStyle/>
                    <a:p>
                      <a:pPr algn="ctr"/>
                      <a:r>
                        <a:rPr lang="en-GB" dirty="0" smtClean="0"/>
                        <a:t>8</a:t>
                      </a:r>
                      <a:endParaRPr lang="en-GB" dirty="0"/>
                    </a:p>
                  </a:txBody>
                  <a:tcPr/>
                </a:tc>
                <a:tc>
                  <a:txBody>
                    <a:bodyPr/>
                    <a:lstStyle/>
                    <a:p>
                      <a:pPr algn="ctr"/>
                      <a:r>
                        <a:rPr lang="en-GB" dirty="0" smtClean="0"/>
                        <a:t>9</a:t>
                      </a:r>
                      <a:endParaRPr lang="en-GB" dirty="0"/>
                    </a:p>
                  </a:txBody>
                  <a:tcPr/>
                </a:tc>
                <a:tc>
                  <a:txBody>
                    <a:bodyPr/>
                    <a:lstStyle/>
                    <a:p>
                      <a:pPr algn="ctr"/>
                      <a:r>
                        <a:rPr lang="en-GB" dirty="0" smtClean="0"/>
                        <a:t>10</a:t>
                      </a:r>
                      <a:endParaRPr lang="en-GB" dirty="0"/>
                    </a:p>
                  </a:txBody>
                  <a:tcPr/>
                </a:tc>
              </a:tr>
              <a:tr h="370840">
                <a:tc>
                  <a:txBody>
                    <a:bodyPr/>
                    <a:lstStyle/>
                    <a:p>
                      <a:pPr algn="ctr"/>
                      <a:r>
                        <a:rPr lang="en-GB" dirty="0" smtClean="0"/>
                        <a:t>65</a:t>
                      </a:r>
                      <a:endParaRPr lang="en-GB" dirty="0"/>
                    </a:p>
                  </a:txBody>
                  <a:tcPr>
                    <a:solidFill>
                      <a:srgbClr val="C00000"/>
                    </a:solidFill>
                  </a:tcPr>
                </a:tc>
                <a:tc>
                  <a:txBody>
                    <a:bodyPr/>
                    <a:lstStyle/>
                    <a:p>
                      <a:pPr algn="ctr"/>
                      <a:r>
                        <a:rPr lang="en-GB" dirty="0" smtClean="0"/>
                        <a:t>2</a:t>
                      </a:r>
                      <a:endParaRPr lang="en-GB" dirty="0"/>
                    </a:p>
                  </a:txBody>
                  <a:tcPr>
                    <a:solidFill>
                      <a:srgbClr val="C00000"/>
                    </a:solidFill>
                  </a:tcPr>
                </a:tc>
                <a:tc>
                  <a:txBody>
                    <a:bodyPr/>
                    <a:lstStyle/>
                    <a:p>
                      <a:pPr algn="ctr"/>
                      <a:r>
                        <a:rPr lang="en-GB" dirty="0" smtClean="0"/>
                        <a:t>10</a:t>
                      </a:r>
                      <a:endParaRPr lang="en-GB" dirty="0"/>
                    </a:p>
                  </a:txBody>
                  <a:tcPr>
                    <a:solidFill>
                      <a:srgbClr val="C00000"/>
                    </a:solidFill>
                  </a:tcPr>
                </a:tc>
                <a:tc>
                  <a:txBody>
                    <a:bodyPr/>
                    <a:lstStyle/>
                    <a:p>
                      <a:pPr algn="ctr"/>
                      <a:r>
                        <a:rPr lang="en-GB" dirty="0" smtClean="0"/>
                        <a:t>8</a:t>
                      </a:r>
                      <a:endParaRPr lang="en-GB" dirty="0"/>
                    </a:p>
                  </a:txBody>
                  <a:tcPr>
                    <a:solidFill>
                      <a:srgbClr val="C00000"/>
                    </a:solidFill>
                  </a:tcPr>
                </a:tc>
                <a:tc>
                  <a:txBody>
                    <a:bodyPr/>
                    <a:lstStyle/>
                    <a:p>
                      <a:pPr algn="ctr"/>
                      <a:r>
                        <a:rPr lang="en-GB" dirty="0" smtClean="0"/>
                        <a:t>102</a:t>
                      </a:r>
                      <a:endParaRPr lang="en-GB" dirty="0"/>
                    </a:p>
                  </a:txBody>
                  <a:tcPr>
                    <a:solidFill>
                      <a:srgbClr val="7CCFDB"/>
                    </a:solidFill>
                  </a:tcPr>
                </a:tc>
                <a:tc>
                  <a:txBody>
                    <a:bodyPr/>
                    <a:lstStyle/>
                    <a:p>
                      <a:pPr algn="ctr"/>
                      <a:r>
                        <a:rPr lang="en-GB" dirty="0" smtClean="0"/>
                        <a:t>53</a:t>
                      </a:r>
                      <a:endParaRPr lang="en-GB" dirty="0"/>
                    </a:p>
                  </a:txBody>
                  <a:tcPr/>
                </a:tc>
                <a:tc>
                  <a:txBody>
                    <a:bodyPr/>
                    <a:lstStyle/>
                    <a:p>
                      <a:pPr algn="ctr"/>
                      <a:r>
                        <a:rPr lang="en-GB" dirty="0" smtClean="0"/>
                        <a:t>21</a:t>
                      </a:r>
                      <a:endParaRPr lang="en-GB" dirty="0"/>
                    </a:p>
                  </a:txBody>
                  <a:tcPr/>
                </a:tc>
                <a:tc>
                  <a:txBody>
                    <a:bodyPr/>
                    <a:lstStyle/>
                    <a:p>
                      <a:pPr algn="ctr"/>
                      <a:r>
                        <a:rPr lang="en-GB" dirty="0" smtClean="0"/>
                        <a:t>22</a:t>
                      </a:r>
                      <a:endParaRPr lang="en-GB" dirty="0"/>
                    </a:p>
                  </a:txBody>
                  <a:tcPr/>
                </a:tc>
                <a:tc>
                  <a:txBody>
                    <a:bodyPr/>
                    <a:lstStyle/>
                    <a:p>
                      <a:pPr algn="ctr"/>
                      <a:r>
                        <a:rPr lang="en-GB" dirty="0" smtClean="0"/>
                        <a:t>3</a:t>
                      </a:r>
                      <a:endParaRPr lang="en-GB" dirty="0"/>
                    </a:p>
                  </a:txBody>
                  <a:tcPr/>
                </a:tc>
                <a:tc>
                  <a:txBody>
                    <a:bodyPr/>
                    <a:lstStyle/>
                    <a:p>
                      <a:pPr algn="ctr"/>
                      <a:r>
                        <a:rPr lang="en-GB" dirty="0" smtClean="0"/>
                        <a:t>66</a:t>
                      </a:r>
                      <a:endParaRPr lang="en-GB" dirty="0"/>
                    </a:p>
                  </a:txBody>
                  <a:tcPr/>
                </a:tc>
              </a:tr>
            </a:tbl>
          </a:graphicData>
        </a:graphic>
      </p:graphicFrame>
      <p:sp>
        <p:nvSpPr>
          <p:cNvPr id="2" name="Rectangle 1"/>
          <p:cNvSpPr/>
          <p:nvPr/>
        </p:nvSpPr>
        <p:spPr>
          <a:xfrm>
            <a:off x="517992" y="2746239"/>
            <a:ext cx="4572000" cy="1231106"/>
          </a:xfrm>
          <a:prstGeom prst="rect">
            <a:avLst/>
          </a:prstGeom>
        </p:spPr>
        <p:txBody>
          <a:bodyPr>
            <a:spAutoFit/>
          </a:bodyPr>
          <a:lstStyle/>
          <a:p>
            <a:r>
              <a:rPr lang="en-GB" sz="2000" dirty="0" smtClean="0">
                <a:latin typeface="Arial" panose="020B0604020202020204" pitchFamily="34" charset="0"/>
                <a:cs typeface="Arial" panose="020B0604020202020204" pitchFamily="34" charset="0"/>
              </a:rPr>
              <a:t>No, move </a:t>
            </a:r>
            <a:r>
              <a:rPr lang="en-GB" sz="2000" dirty="0">
                <a:latin typeface="Arial" panose="020B0604020202020204" pitchFamily="34" charset="0"/>
                <a:cs typeface="Arial" panose="020B0604020202020204" pitchFamily="34" charset="0"/>
              </a:rPr>
              <a:t>to the next element (4</a:t>
            </a:r>
            <a:r>
              <a:rPr lang="en-GB" sz="2000" baseline="30000" dirty="0">
                <a:latin typeface="Arial" panose="020B0604020202020204" pitchFamily="34" charset="0"/>
                <a:cs typeface="Arial" panose="020B0604020202020204" pitchFamily="34" charset="0"/>
              </a:rPr>
              <a:t>th</a:t>
            </a:r>
            <a:r>
              <a:rPr lang="en-GB" sz="2000" dirty="0">
                <a:latin typeface="Arial" panose="020B0604020202020204" pitchFamily="34" charset="0"/>
                <a:cs typeface="Arial" panose="020B0604020202020204" pitchFamily="34" charset="0"/>
              </a:rPr>
              <a:t>)</a:t>
            </a:r>
          </a:p>
          <a:p>
            <a:endParaRPr lang="en-GB" dirty="0">
              <a:latin typeface="Arial" panose="020B0604020202020204" pitchFamily="34" charset="0"/>
              <a:cs typeface="Arial" panose="020B0604020202020204" pitchFamily="34" charset="0"/>
            </a:endParaRPr>
          </a:p>
          <a:p>
            <a:endParaRPr lang="en-GB" dirty="0">
              <a:latin typeface="Arial" panose="020B0604020202020204" pitchFamily="34" charset="0"/>
              <a:cs typeface="Arial" panose="020B0604020202020204" pitchFamily="34" charset="0"/>
            </a:endParaRPr>
          </a:p>
          <a:p>
            <a:endParaRPr lang="en-GB" dirty="0">
              <a:latin typeface="Arial" panose="020B0604020202020204" pitchFamily="34" charset="0"/>
              <a:cs typeface="Arial" panose="020B0604020202020204" pitchFamily="34" charset="0"/>
            </a:endParaRPr>
          </a:p>
        </p:txBody>
      </p:sp>
      <p:sp>
        <p:nvSpPr>
          <p:cNvPr id="3" name="Rectangle 2"/>
          <p:cNvSpPr/>
          <p:nvPr/>
        </p:nvSpPr>
        <p:spPr>
          <a:xfrm>
            <a:off x="539552" y="4149080"/>
            <a:ext cx="4572000" cy="400110"/>
          </a:xfrm>
          <a:prstGeom prst="rect">
            <a:avLst/>
          </a:prstGeom>
        </p:spPr>
        <p:txBody>
          <a:bodyPr>
            <a:spAutoFit/>
          </a:bodyPr>
          <a:lstStyle/>
          <a:p>
            <a:r>
              <a:rPr lang="en-GB" sz="2000" dirty="0" smtClean="0">
                <a:latin typeface="Arial" panose="020B0604020202020204" pitchFamily="34" charset="0"/>
                <a:cs typeface="Arial" panose="020B0604020202020204" pitchFamily="34" charset="0"/>
              </a:rPr>
              <a:t>No, move </a:t>
            </a:r>
            <a:r>
              <a:rPr lang="en-GB" sz="2000" dirty="0">
                <a:latin typeface="Arial" panose="020B0604020202020204" pitchFamily="34" charset="0"/>
                <a:cs typeface="Arial" panose="020B0604020202020204" pitchFamily="34" charset="0"/>
              </a:rPr>
              <a:t>to the next element (5</a:t>
            </a:r>
            <a:r>
              <a:rPr lang="en-GB" sz="2000" baseline="30000" dirty="0">
                <a:latin typeface="Arial" panose="020B0604020202020204" pitchFamily="34" charset="0"/>
                <a:cs typeface="Arial" panose="020B0604020202020204" pitchFamily="34" charset="0"/>
              </a:rPr>
              <a:t>th</a:t>
            </a:r>
            <a:r>
              <a:rPr lang="en-GB" sz="2000" dirty="0" smtClean="0">
                <a:latin typeface="Arial" panose="020B0604020202020204" pitchFamily="34" charset="0"/>
                <a:cs typeface="Arial" panose="020B0604020202020204" pitchFamily="34" charset="0"/>
              </a:rPr>
              <a:t>)</a:t>
            </a:r>
            <a:endParaRPr lang="en-GB" sz="2000" dirty="0">
              <a:latin typeface="Arial" panose="020B0604020202020204" pitchFamily="34" charset="0"/>
              <a:cs typeface="Arial" panose="020B0604020202020204" pitchFamily="34" charset="0"/>
            </a:endParaRPr>
          </a:p>
        </p:txBody>
      </p:sp>
      <p:sp>
        <p:nvSpPr>
          <p:cNvPr id="8" name="Rectangle 7"/>
          <p:cNvSpPr/>
          <p:nvPr/>
        </p:nvSpPr>
        <p:spPr>
          <a:xfrm>
            <a:off x="529200" y="5517232"/>
            <a:ext cx="3282181" cy="400110"/>
          </a:xfrm>
          <a:prstGeom prst="rect">
            <a:avLst/>
          </a:prstGeom>
        </p:spPr>
        <p:txBody>
          <a:bodyPr wrap="none">
            <a:spAutoFit/>
          </a:bodyPr>
          <a:lstStyle/>
          <a:p>
            <a:r>
              <a:rPr lang="en-GB" sz="2000" dirty="0">
                <a:latin typeface="Arial" panose="020B0604020202020204" pitchFamily="34" charset="0"/>
                <a:cs typeface="Arial" panose="020B0604020202020204" pitchFamily="34" charset="0"/>
              </a:rPr>
              <a:t>Yes – celebrate and stop </a:t>
            </a:r>
            <a:r>
              <a:rPr lang="en-GB" sz="2000" dirty="0">
                <a:latin typeface="Arial" panose="020B0604020202020204" pitchFamily="34" charset="0"/>
                <a:cs typeface="Arial" panose="020B0604020202020204" pitchFamily="34" charset="0"/>
                <a:sym typeface="Wingdings" panose="05000000000000000000" pitchFamily="2" charset="2"/>
              </a:rPr>
              <a:t></a:t>
            </a:r>
            <a:endParaRPr lang="en-GB" sz="2000" dirty="0">
              <a:latin typeface="Arial" panose="020B0604020202020204" pitchFamily="34" charset="0"/>
              <a:cs typeface="Arial" panose="020B0604020202020204" pitchFamily="34" charset="0"/>
            </a:endParaRPr>
          </a:p>
        </p:txBody>
      </p:sp>
      <p:sp>
        <p:nvSpPr>
          <p:cNvPr id="10" name="TextBox 9"/>
          <p:cNvSpPr txBox="1"/>
          <p:nvPr/>
        </p:nvSpPr>
        <p:spPr>
          <a:xfrm>
            <a:off x="539552" y="4515863"/>
            <a:ext cx="2181800" cy="677108"/>
          </a:xfrm>
          <a:prstGeom prst="rect">
            <a:avLst/>
          </a:prstGeom>
          <a:noFill/>
        </p:spPr>
        <p:txBody>
          <a:bodyPr wrap="square" rtlCol="0">
            <a:spAutoFit/>
          </a:bodyPr>
          <a:lstStyle/>
          <a:p>
            <a:r>
              <a:rPr lang="en-GB" sz="2000" dirty="0" smtClean="0">
                <a:latin typeface="Arial" panose="020B0604020202020204" pitchFamily="34" charset="0"/>
                <a:cs typeface="Arial" panose="020B0604020202020204" pitchFamily="34" charset="0"/>
              </a:rPr>
              <a:t>Is it 102?</a:t>
            </a:r>
          </a:p>
          <a:p>
            <a:endParaRPr lang="en-GB" dirty="0">
              <a:latin typeface="Arial" panose="020B0604020202020204" pitchFamily="34" charset="0"/>
              <a:cs typeface="Arial" panose="020B0604020202020204" pitchFamily="34" charset="0"/>
            </a:endParaRPr>
          </a:p>
        </p:txBody>
      </p:sp>
      <p:sp>
        <p:nvSpPr>
          <p:cNvPr id="11" name="TextBox 10"/>
          <p:cNvSpPr txBox="1"/>
          <p:nvPr/>
        </p:nvSpPr>
        <p:spPr>
          <a:xfrm>
            <a:off x="517992" y="3140968"/>
            <a:ext cx="1245696" cy="400110"/>
          </a:xfrm>
          <a:prstGeom prst="rect">
            <a:avLst/>
          </a:prstGeom>
          <a:noFill/>
        </p:spPr>
        <p:txBody>
          <a:bodyPr wrap="square" rtlCol="0">
            <a:spAutoFit/>
          </a:bodyPr>
          <a:lstStyle/>
          <a:p>
            <a:r>
              <a:rPr lang="en-GB" sz="2000" dirty="0" smtClean="0">
                <a:latin typeface="Arial" panose="020B0604020202020204" pitchFamily="34" charset="0"/>
                <a:cs typeface="Arial" panose="020B0604020202020204" pitchFamily="34" charset="0"/>
              </a:rPr>
              <a:t>Is it 102?</a:t>
            </a:r>
          </a:p>
        </p:txBody>
      </p:sp>
      <p:sp>
        <p:nvSpPr>
          <p:cNvPr id="13" name="Rectangle 12"/>
          <p:cNvSpPr/>
          <p:nvPr/>
        </p:nvSpPr>
        <p:spPr>
          <a:xfrm>
            <a:off x="529200" y="1412776"/>
            <a:ext cx="4395755" cy="400110"/>
          </a:xfrm>
          <a:prstGeom prst="rect">
            <a:avLst/>
          </a:prstGeom>
        </p:spPr>
        <p:txBody>
          <a:bodyPr wrap="none">
            <a:spAutoFit/>
          </a:bodyPr>
          <a:lstStyle/>
          <a:p>
            <a:r>
              <a:rPr lang="en-GB" sz="2000" dirty="0">
                <a:latin typeface="Arial" panose="020B0604020202020204" pitchFamily="34" charset="0"/>
                <a:cs typeface="Arial" panose="020B0604020202020204" pitchFamily="34" charset="0"/>
              </a:rPr>
              <a:t>No, move </a:t>
            </a:r>
            <a:r>
              <a:rPr lang="en-GB" sz="2000" dirty="0" smtClean="0">
                <a:latin typeface="Arial" panose="020B0604020202020204" pitchFamily="34" charset="0"/>
                <a:cs typeface="Arial" panose="020B0604020202020204" pitchFamily="34" charset="0"/>
              </a:rPr>
              <a:t>to </a:t>
            </a:r>
            <a:r>
              <a:rPr lang="en-GB" sz="2000" dirty="0">
                <a:latin typeface="Arial" panose="020B0604020202020204" pitchFamily="34" charset="0"/>
                <a:cs typeface="Arial" panose="020B0604020202020204" pitchFamily="34" charset="0"/>
              </a:rPr>
              <a:t>get the next value (third)</a:t>
            </a:r>
          </a:p>
        </p:txBody>
      </p:sp>
      <p:sp>
        <p:nvSpPr>
          <p:cNvPr id="14" name="Title 8"/>
          <p:cNvSpPr>
            <a:spLocks noGrp="1"/>
          </p:cNvSpPr>
          <p:nvPr>
            <p:ph type="title"/>
          </p:nvPr>
        </p:nvSpPr>
        <p:spPr>
          <a:xfrm>
            <a:off x="0" y="404664"/>
            <a:ext cx="9144000" cy="778098"/>
          </a:xfrm>
        </p:spPr>
        <p:txBody>
          <a:bodyPr/>
          <a:lstStyle/>
          <a:p>
            <a:r>
              <a:rPr lang="en-GB" dirty="0"/>
              <a:t>Linear Search</a:t>
            </a:r>
          </a:p>
        </p:txBody>
      </p:sp>
    </p:spTree>
    <p:extLst>
      <p:ext uri="{BB962C8B-B14F-4D97-AF65-F5344CB8AC3E}">
        <p14:creationId xmlns:p14="http://schemas.microsoft.com/office/powerpoint/2010/main" val="18660987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8" grpId="0"/>
      <p:bldP spid="10" grpId="0"/>
      <p:bldP spid="11"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Activity 2</a:t>
            </a:r>
            <a:endParaRPr lang="en-GB" dirty="0"/>
          </a:p>
        </p:txBody>
      </p:sp>
      <p:sp>
        <p:nvSpPr>
          <p:cNvPr id="4" name="Text Placeholder 2"/>
          <p:cNvSpPr>
            <a:spLocks noGrp="1"/>
          </p:cNvSpPr>
          <p:nvPr>
            <p:ph idx="1"/>
          </p:nvPr>
        </p:nvSpPr>
        <p:spPr/>
        <p:txBody>
          <a:bodyPr/>
          <a:lstStyle/>
          <a:p>
            <a:r>
              <a:rPr lang="en-GB" dirty="0" smtClean="0"/>
              <a:t>Deal 10 cards, face side down.</a:t>
            </a:r>
          </a:p>
          <a:p>
            <a:r>
              <a:rPr lang="en-GB" dirty="0" smtClean="0"/>
              <a:t>Use a linear search to see if you have the number 8.</a:t>
            </a:r>
          </a:p>
          <a:p>
            <a:r>
              <a:rPr lang="en-GB" dirty="0" smtClean="0"/>
              <a:t>Use a linear search to see if you have a King.</a:t>
            </a:r>
          </a:p>
          <a:p>
            <a:r>
              <a:rPr lang="en-GB" dirty="0" smtClean="0"/>
              <a:t>Use a linear search to see if you have an Ace.</a:t>
            </a:r>
            <a:endParaRPr lang="en-GB" dirty="0"/>
          </a:p>
        </p:txBody>
      </p:sp>
      <p:sp>
        <p:nvSpPr>
          <p:cNvPr id="6" name="Content Placeholder 2"/>
          <p:cNvSpPr txBox="1">
            <a:spLocks/>
          </p:cNvSpPr>
          <p:nvPr/>
        </p:nvSpPr>
        <p:spPr>
          <a:xfrm>
            <a:off x="683568" y="1340768"/>
            <a:ext cx="7848872" cy="4464496"/>
          </a:xfrm>
          <a:prstGeom prst="rect">
            <a:avLst/>
          </a:prstGeom>
        </p:spPr>
        <p:txBody>
          <a:bodyPr>
            <a:normAutofit/>
          </a:bodyPr>
          <a:lst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endParaRPr lang="en-GB" dirty="0"/>
          </a:p>
        </p:txBody>
      </p:sp>
    </p:spTree>
    <p:extLst>
      <p:ext uri="{BB962C8B-B14F-4D97-AF65-F5344CB8AC3E}">
        <p14:creationId xmlns:p14="http://schemas.microsoft.com/office/powerpoint/2010/main" val="32229273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nodePh="1">
                                  <p:stCondLst>
                                    <p:cond delay="0"/>
                                  </p:stCondLst>
                                  <p:endCondLst>
                                    <p:cond evt="begin" delay="0">
                                      <p:tn val="5"/>
                                    </p:cond>
                                  </p:end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Activity 3</a:t>
            </a:r>
            <a:endParaRPr lang="en-GB" dirty="0"/>
          </a:p>
        </p:txBody>
      </p:sp>
      <p:sp>
        <p:nvSpPr>
          <p:cNvPr id="3" name="Text Placeholder 2"/>
          <p:cNvSpPr>
            <a:spLocks noGrp="1"/>
          </p:cNvSpPr>
          <p:nvPr>
            <p:ph idx="1"/>
          </p:nvPr>
        </p:nvSpPr>
        <p:spPr/>
        <p:txBody>
          <a:bodyPr/>
          <a:lstStyle/>
          <a:p>
            <a:r>
              <a:rPr lang="en-GB" dirty="0" smtClean="0"/>
              <a:t>Write down a list of instructions for someone who is not in the class to tell them how to perform a linear and binary search.</a:t>
            </a:r>
          </a:p>
          <a:p>
            <a:r>
              <a:rPr lang="en-GB" dirty="0" smtClean="0"/>
              <a:t>Extension: </a:t>
            </a:r>
          </a:p>
          <a:p>
            <a:pPr lvl="1">
              <a:buFont typeface="Arial" panose="020B0604020202020204" pitchFamily="34" charset="0"/>
              <a:buChar char="−"/>
            </a:pPr>
            <a:r>
              <a:rPr lang="en-GB" dirty="0" smtClean="0"/>
              <a:t>Can you write these in </a:t>
            </a:r>
            <a:r>
              <a:rPr lang="en-GB" dirty="0" err="1" smtClean="0"/>
              <a:t>pseudocode</a:t>
            </a:r>
            <a:r>
              <a:rPr lang="en-GB" dirty="0" smtClean="0"/>
              <a:t>?</a:t>
            </a:r>
          </a:p>
          <a:p>
            <a:pPr lvl="1">
              <a:buFont typeface="Arial" panose="020B0604020202020204" pitchFamily="34" charset="0"/>
              <a:buChar char="−"/>
            </a:pPr>
            <a:r>
              <a:rPr lang="en-GB" dirty="0" smtClean="0"/>
              <a:t>Or a programming language?</a:t>
            </a:r>
            <a:endParaRPr lang="en-GB" dirty="0"/>
          </a:p>
        </p:txBody>
      </p:sp>
    </p:spTree>
    <p:extLst>
      <p:ext uri="{BB962C8B-B14F-4D97-AF65-F5344CB8AC3E}">
        <p14:creationId xmlns:p14="http://schemas.microsoft.com/office/powerpoint/2010/main" val="7821501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Quiz</a:t>
            </a:r>
            <a:endParaRPr lang="en-GB" dirty="0"/>
          </a:p>
        </p:txBody>
      </p:sp>
      <p:sp>
        <p:nvSpPr>
          <p:cNvPr id="3" name="Text Placeholder 2"/>
          <p:cNvSpPr>
            <a:spLocks noGrp="1"/>
          </p:cNvSpPr>
          <p:nvPr>
            <p:ph idx="1"/>
          </p:nvPr>
        </p:nvSpPr>
        <p:spPr/>
        <p:txBody>
          <a:bodyPr/>
          <a:lstStyle/>
          <a:p>
            <a:r>
              <a:rPr lang="en-GB" dirty="0" smtClean="0"/>
              <a:t>The difference between the search algorithms.</a:t>
            </a:r>
            <a:endParaRPr lang="en-GB" dirty="0"/>
          </a:p>
        </p:txBody>
      </p:sp>
      <p:graphicFrame>
        <p:nvGraphicFramePr>
          <p:cNvPr id="4" name="Table 3"/>
          <p:cNvGraphicFramePr>
            <a:graphicFrameLocks noGrp="1"/>
          </p:cNvGraphicFramePr>
          <p:nvPr>
            <p:extLst>
              <p:ext uri="{D42A27DB-BD31-4B8C-83A1-F6EECF244321}">
                <p14:modId xmlns:p14="http://schemas.microsoft.com/office/powerpoint/2010/main" val="1749970894"/>
              </p:ext>
            </p:extLst>
          </p:nvPr>
        </p:nvGraphicFramePr>
        <p:xfrm>
          <a:off x="107503" y="2492896"/>
          <a:ext cx="8928993" cy="2340001"/>
        </p:xfrm>
        <a:graphic>
          <a:graphicData uri="http://schemas.openxmlformats.org/drawingml/2006/table">
            <a:tbl>
              <a:tblPr firstRow="1" bandRow="1">
                <a:tableStyleId>{5C22544A-7EE6-4342-B048-85BDC9FD1C3A}</a:tableStyleId>
              </a:tblPr>
              <a:tblGrid>
                <a:gridCol w="1224137"/>
                <a:gridCol w="4032448"/>
                <a:gridCol w="3672408"/>
              </a:tblGrid>
              <a:tr h="410759">
                <a:tc>
                  <a:txBody>
                    <a:bodyPr/>
                    <a:lstStyle/>
                    <a:p>
                      <a:pPr algn="ctr"/>
                      <a:endParaRPr lang="en-GB" dirty="0">
                        <a:latin typeface="Arial" panose="020B0604020202020204" pitchFamily="34" charset="0"/>
                        <a:cs typeface="Arial" panose="020B0604020202020204" pitchFamily="34" charset="0"/>
                      </a:endParaRPr>
                    </a:p>
                  </a:txBody>
                  <a:tcPr>
                    <a:solidFill>
                      <a:srgbClr val="7CCFDB"/>
                    </a:solidFill>
                  </a:tcPr>
                </a:tc>
                <a:tc>
                  <a:txBody>
                    <a:bodyPr/>
                    <a:lstStyle/>
                    <a:p>
                      <a:pPr algn="ctr"/>
                      <a:r>
                        <a:rPr lang="en-GB" dirty="0" smtClean="0">
                          <a:latin typeface="Arial" panose="020B0604020202020204" pitchFamily="34" charset="0"/>
                          <a:cs typeface="Arial" panose="020B0604020202020204" pitchFamily="34" charset="0"/>
                        </a:rPr>
                        <a:t>Binary</a:t>
                      </a:r>
                      <a:endParaRPr lang="en-GB" dirty="0">
                        <a:latin typeface="Arial" panose="020B0604020202020204" pitchFamily="34" charset="0"/>
                        <a:cs typeface="Arial" panose="020B0604020202020204" pitchFamily="34" charset="0"/>
                      </a:endParaRPr>
                    </a:p>
                  </a:txBody>
                  <a:tcPr>
                    <a:solidFill>
                      <a:srgbClr val="7CCFDB"/>
                    </a:solidFill>
                  </a:tcPr>
                </a:tc>
                <a:tc>
                  <a:txBody>
                    <a:bodyPr/>
                    <a:lstStyle/>
                    <a:p>
                      <a:pPr algn="ctr"/>
                      <a:r>
                        <a:rPr lang="en-GB" dirty="0" smtClean="0">
                          <a:latin typeface="Arial" panose="020B0604020202020204" pitchFamily="34" charset="0"/>
                          <a:cs typeface="Arial" panose="020B0604020202020204" pitchFamily="34" charset="0"/>
                        </a:rPr>
                        <a:t>Linear</a:t>
                      </a:r>
                      <a:endParaRPr lang="en-GB" dirty="0">
                        <a:latin typeface="Arial" panose="020B0604020202020204" pitchFamily="34" charset="0"/>
                        <a:cs typeface="Arial" panose="020B0604020202020204" pitchFamily="34" charset="0"/>
                      </a:endParaRPr>
                    </a:p>
                  </a:txBody>
                  <a:tcPr>
                    <a:solidFill>
                      <a:srgbClr val="7CCFDB"/>
                    </a:solidFill>
                  </a:tcPr>
                </a:tc>
              </a:tr>
              <a:tr h="632105">
                <a:tc>
                  <a:txBody>
                    <a:bodyPr/>
                    <a:lstStyle/>
                    <a:p>
                      <a:pPr algn="ctr"/>
                      <a:r>
                        <a:rPr lang="en-GB" sz="1400" dirty="0" smtClean="0">
                          <a:latin typeface="Arial" panose="020B0604020202020204" pitchFamily="34" charset="0"/>
                          <a:cs typeface="Arial" panose="020B0604020202020204" pitchFamily="34" charset="0"/>
                        </a:rPr>
                        <a:t>Ordered Data?</a:t>
                      </a:r>
                      <a:endParaRPr lang="en-GB" sz="1400" dirty="0">
                        <a:latin typeface="Arial" panose="020B0604020202020204" pitchFamily="34" charset="0"/>
                        <a:cs typeface="Arial" panose="020B0604020202020204" pitchFamily="34" charset="0"/>
                      </a:endParaRPr>
                    </a:p>
                  </a:txBody>
                  <a:tcPr anchor="ctr">
                    <a:solidFill>
                      <a:srgbClr val="CBECF1"/>
                    </a:solidFill>
                  </a:tcPr>
                </a:tc>
                <a:tc>
                  <a:txBody>
                    <a:bodyPr/>
                    <a:lstStyle/>
                    <a:p>
                      <a:endParaRPr lang="en-GB" dirty="0">
                        <a:latin typeface="Arial" panose="020B0604020202020204" pitchFamily="34" charset="0"/>
                        <a:cs typeface="Arial" panose="020B0604020202020204" pitchFamily="34" charset="0"/>
                      </a:endParaRPr>
                    </a:p>
                  </a:txBody>
                  <a:tcPr anchor="ctr">
                    <a:solidFill>
                      <a:srgbClr val="CBECF1"/>
                    </a:solidFill>
                  </a:tcPr>
                </a:tc>
                <a:tc>
                  <a:txBody>
                    <a:bodyPr/>
                    <a:lstStyle/>
                    <a:p>
                      <a:endParaRPr lang="en-GB" dirty="0">
                        <a:latin typeface="Arial" panose="020B0604020202020204" pitchFamily="34" charset="0"/>
                        <a:cs typeface="Arial" panose="020B0604020202020204" pitchFamily="34" charset="0"/>
                      </a:endParaRPr>
                    </a:p>
                  </a:txBody>
                  <a:tcPr anchor="ctr">
                    <a:solidFill>
                      <a:srgbClr val="CBECF1"/>
                    </a:solidFill>
                  </a:tcPr>
                </a:tc>
              </a:tr>
              <a:tr h="658031">
                <a:tc>
                  <a:txBody>
                    <a:bodyPr/>
                    <a:lstStyle/>
                    <a:p>
                      <a:pPr algn="ctr"/>
                      <a:r>
                        <a:rPr lang="en-GB" sz="1400" dirty="0" smtClean="0">
                          <a:latin typeface="Arial" panose="020B0604020202020204" pitchFamily="34" charset="0"/>
                          <a:cs typeface="Arial" panose="020B0604020202020204" pitchFamily="34" charset="0"/>
                        </a:rPr>
                        <a:t>Length of Search?</a:t>
                      </a:r>
                      <a:endParaRPr lang="en-GB" sz="1400" dirty="0">
                        <a:latin typeface="Arial" panose="020B0604020202020204" pitchFamily="34" charset="0"/>
                        <a:cs typeface="Arial" panose="020B0604020202020204" pitchFamily="34" charset="0"/>
                      </a:endParaRPr>
                    </a:p>
                  </a:txBody>
                  <a:tcPr anchor="ctr">
                    <a:solidFill>
                      <a:srgbClr val="CBECF1"/>
                    </a:solidFill>
                  </a:tcPr>
                </a:tc>
                <a:tc>
                  <a:txBody>
                    <a:bodyPr/>
                    <a:lstStyle/>
                    <a:p>
                      <a:endParaRPr lang="en-GB" dirty="0">
                        <a:latin typeface="Arial" panose="020B0604020202020204" pitchFamily="34" charset="0"/>
                        <a:cs typeface="Arial" panose="020B0604020202020204" pitchFamily="34" charset="0"/>
                      </a:endParaRPr>
                    </a:p>
                  </a:txBody>
                  <a:tcPr anchor="ctr">
                    <a:solidFill>
                      <a:srgbClr val="CBECF1"/>
                    </a:solidFill>
                  </a:tcPr>
                </a:tc>
                <a:tc>
                  <a:txBody>
                    <a:bodyPr/>
                    <a:lstStyle/>
                    <a:p>
                      <a:endParaRPr lang="en-GB" dirty="0">
                        <a:latin typeface="Arial" panose="020B0604020202020204" pitchFamily="34" charset="0"/>
                        <a:cs typeface="Arial" panose="020B0604020202020204" pitchFamily="34" charset="0"/>
                      </a:endParaRPr>
                    </a:p>
                  </a:txBody>
                  <a:tcPr anchor="ctr">
                    <a:solidFill>
                      <a:srgbClr val="CBECF1"/>
                    </a:solidFill>
                  </a:tcPr>
                </a:tc>
              </a:tr>
              <a:tr h="639106">
                <a:tc>
                  <a:txBody>
                    <a:bodyPr/>
                    <a:lstStyle/>
                    <a:p>
                      <a:pPr marL="0" indent="0" algn="ctr">
                        <a:buFont typeface="Arial" panose="020B0604020202020204" pitchFamily="34" charset="0"/>
                        <a:buNone/>
                      </a:pPr>
                      <a:r>
                        <a:rPr lang="en-GB" sz="1400" dirty="0" smtClean="0">
                          <a:latin typeface="Arial" panose="020B0604020202020204" pitchFamily="34" charset="0"/>
                          <a:cs typeface="Arial" panose="020B0604020202020204" pitchFamily="34" charset="0"/>
                        </a:rPr>
                        <a:t>Complexity</a:t>
                      </a:r>
                      <a:r>
                        <a:rPr lang="en-GB" sz="1400" baseline="0" dirty="0" smtClean="0">
                          <a:latin typeface="Arial" panose="020B0604020202020204" pitchFamily="34" charset="0"/>
                          <a:cs typeface="Arial" panose="020B0604020202020204" pitchFamily="34" charset="0"/>
                        </a:rPr>
                        <a:t> of Algorithm?</a:t>
                      </a:r>
                      <a:endParaRPr lang="en-GB" sz="1400" dirty="0">
                        <a:latin typeface="Arial" panose="020B0604020202020204" pitchFamily="34" charset="0"/>
                        <a:cs typeface="Arial" panose="020B0604020202020204" pitchFamily="34" charset="0"/>
                      </a:endParaRPr>
                    </a:p>
                  </a:txBody>
                  <a:tcPr anchor="ctr">
                    <a:solidFill>
                      <a:srgbClr val="CBECF1"/>
                    </a:solidFill>
                  </a:tcPr>
                </a:tc>
                <a:tc>
                  <a:txBody>
                    <a:bodyPr/>
                    <a:lstStyle/>
                    <a:p>
                      <a:pPr marL="0" indent="0">
                        <a:buFont typeface="Arial" panose="020B0604020202020204" pitchFamily="34" charset="0"/>
                        <a:buNone/>
                      </a:pPr>
                      <a:endParaRPr lang="en-GB" dirty="0">
                        <a:latin typeface="Arial" panose="020B0604020202020204" pitchFamily="34" charset="0"/>
                        <a:cs typeface="Arial" panose="020B0604020202020204" pitchFamily="34" charset="0"/>
                      </a:endParaRPr>
                    </a:p>
                  </a:txBody>
                  <a:tcPr anchor="ctr">
                    <a:solidFill>
                      <a:srgbClr val="CBECF1"/>
                    </a:solidFill>
                  </a:tcPr>
                </a:tc>
                <a:tc>
                  <a:txBody>
                    <a:bodyPr/>
                    <a:lstStyle/>
                    <a:p>
                      <a:pPr marL="0" indent="0">
                        <a:buFont typeface="Arial" panose="020B0604020202020204" pitchFamily="34" charset="0"/>
                        <a:buNone/>
                      </a:pPr>
                      <a:endParaRPr lang="en-GB" dirty="0">
                        <a:latin typeface="Arial" panose="020B0604020202020204" pitchFamily="34" charset="0"/>
                        <a:cs typeface="Arial" panose="020B0604020202020204" pitchFamily="34" charset="0"/>
                      </a:endParaRPr>
                    </a:p>
                  </a:txBody>
                  <a:tcPr anchor="ctr">
                    <a:solidFill>
                      <a:srgbClr val="CBECF1"/>
                    </a:solidFill>
                  </a:tcPr>
                </a:tc>
              </a:tr>
            </a:tbl>
          </a:graphicData>
        </a:graphic>
      </p:graphicFrame>
      <p:sp>
        <p:nvSpPr>
          <p:cNvPr id="8" name="Rectangle 7"/>
          <p:cNvSpPr/>
          <p:nvPr/>
        </p:nvSpPr>
        <p:spPr>
          <a:xfrm>
            <a:off x="1403648" y="3059668"/>
            <a:ext cx="3044423" cy="369332"/>
          </a:xfrm>
          <a:prstGeom prst="rect">
            <a:avLst/>
          </a:prstGeom>
        </p:spPr>
        <p:txBody>
          <a:bodyPr wrap="none">
            <a:spAutoFit/>
          </a:bodyPr>
          <a:lstStyle/>
          <a:p>
            <a:r>
              <a:rPr lang="en-GB" dirty="0">
                <a:latin typeface="Arial" panose="020B0604020202020204" pitchFamily="34" charset="0"/>
                <a:cs typeface="Arial" panose="020B0604020202020204" pitchFamily="34" charset="0"/>
              </a:rPr>
              <a:t>The list needs to be in order</a:t>
            </a:r>
          </a:p>
        </p:txBody>
      </p:sp>
      <p:sp>
        <p:nvSpPr>
          <p:cNvPr id="9" name="Rectangle 8"/>
          <p:cNvSpPr/>
          <p:nvPr/>
        </p:nvSpPr>
        <p:spPr>
          <a:xfrm>
            <a:off x="5364088" y="2907635"/>
            <a:ext cx="3384376" cy="646331"/>
          </a:xfrm>
          <a:prstGeom prst="rect">
            <a:avLst/>
          </a:prstGeom>
        </p:spPr>
        <p:txBody>
          <a:bodyPr wrap="square">
            <a:spAutoFit/>
          </a:bodyPr>
          <a:lstStyle/>
          <a:p>
            <a:r>
              <a:rPr lang="en-GB" dirty="0">
                <a:latin typeface="Arial" panose="020B0604020202020204" pitchFamily="34" charset="0"/>
                <a:cs typeface="Arial" panose="020B0604020202020204" pitchFamily="34" charset="0"/>
              </a:rPr>
              <a:t>The list does not need to be in order</a:t>
            </a:r>
          </a:p>
        </p:txBody>
      </p:sp>
      <p:sp>
        <p:nvSpPr>
          <p:cNvPr id="10" name="Rectangle 9"/>
          <p:cNvSpPr/>
          <p:nvPr/>
        </p:nvSpPr>
        <p:spPr>
          <a:xfrm>
            <a:off x="1324719" y="3546182"/>
            <a:ext cx="3967361" cy="646331"/>
          </a:xfrm>
          <a:prstGeom prst="rect">
            <a:avLst/>
          </a:prstGeom>
        </p:spPr>
        <p:txBody>
          <a:bodyPr wrap="square">
            <a:spAutoFit/>
          </a:bodyPr>
          <a:lstStyle/>
          <a:p>
            <a:r>
              <a:rPr lang="en-GB" dirty="0">
                <a:latin typeface="Arial" panose="020B0604020202020204" pitchFamily="34" charset="0"/>
                <a:cs typeface="Arial" panose="020B0604020202020204" pitchFamily="34" charset="0"/>
              </a:rPr>
              <a:t>The worst case scenario is you have to check half the values</a:t>
            </a:r>
          </a:p>
        </p:txBody>
      </p:sp>
      <p:sp>
        <p:nvSpPr>
          <p:cNvPr id="11" name="Rectangle 10"/>
          <p:cNvSpPr/>
          <p:nvPr/>
        </p:nvSpPr>
        <p:spPr>
          <a:xfrm>
            <a:off x="5364088" y="3546182"/>
            <a:ext cx="3691061" cy="646331"/>
          </a:xfrm>
          <a:prstGeom prst="rect">
            <a:avLst/>
          </a:prstGeom>
        </p:spPr>
        <p:txBody>
          <a:bodyPr wrap="square">
            <a:spAutoFit/>
          </a:bodyPr>
          <a:lstStyle/>
          <a:p>
            <a:r>
              <a:rPr lang="en-GB" dirty="0">
                <a:latin typeface="Arial" panose="020B0604020202020204" pitchFamily="34" charset="0"/>
                <a:cs typeface="Arial" panose="020B0604020202020204" pitchFamily="34" charset="0"/>
              </a:rPr>
              <a:t>The worst case scenario is you have to check all the values</a:t>
            </a:r>
          </a:p>
        </p:txBody>
      </p:sp>
      <p:sp>
        <p:nvSpPr>
          <p:cNvPr id="12" name="Rectangle 11"/>
          <p:cNvSpPr/>
          <p:nvPr/>
        </p:nvSpPr>
        <p:spPr>
          <a:xfrm>
            <a:off x="1331640" y="4202038"/>
            <a:ext cx="3960440" cy="646331"/>
          </a:xfrm>
          <a:prstGeom prst="rect">
            <a:avLst/>
          </a:prstGeom>
        </p:spPr>
        <p:txBody>
          <a:bodyPr wrap="square">
            <a:spAutoFit/>
          </a:bodyPr>
          <a:lstStyle/>
          <a:p>
            <a:r>
              <a:rPr lang="en-GB" dirty="0">
                <a:latin typeface="Arial" panose="020B0604020202020204" pitchFamily="34" charset="0"/>
                <a:cs typeface="Arial" panose="020B0604020202020204" pitchFamily="34" charset="0"/>
              </a:rPr>
              <a:t>The algorithm is longer and more complex to write</a:t>
            </a:r>
          </a:p>
        </p:txBody>
      </p:sp>
      <p:sp>
        <p:nvSpPr>
          <p:cNvPr id="13" name="Rectangle 12"/>
          <p:cNvSpPr/>
          <p:nvPr/>
        </p:nvSpPr>
        <p:spPr>
          <a:xfrm>
            <a:off x="5397599" y="4340537"/>
            <a:ext cx="3441968" cy="369332"/>
          </a:xfrm>
          <a:prstGeom prst="rect">
            <a:avLst/>
          </a:prstGeom>
        </p:spPr>
        <p:txBody>
          <a:bodyPr wrap="none">
            <a:spAutoFit/>
          </a:bodyPr>
          <a:lstStyle/>
          <a:p>
            <a:r>
              <a:rPr lang="en-GB" dirty="0">
                <a:latin typeface="Arial" panose="020B0604020202020204" pitchFamily="34" charset="0"/>
                <a:cs typeface="Arial" panose="020B0604020202020204" pitchFamily="34" charset="0"/>
              </a:rPr>
              <a:t>The algorithm is simpler to write</a:t>
            </a:r>
          </a:p>
        </p:txBody>
      </p:sp>
    </p:spTree>
    <p:extLst>
      <p:ext uri="{BB962C8B-B14F-4D97-AF65-F5344CB8AC3E}">
        <p14:creationId xmlns:p14="http://schemas.microsoft.com/office/powerpoint/2010/main" val="5229276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2000"/>
                                        <p:tgtEl>
                                          <p:spTgt spid="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2000"/>
                                        <p:tgtEl>
                                          <p:spTgt spid="9"/>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2000"/>
                                        <p:tgtEl>
                                          <p:spTgt spid="10"/>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fade">
                                      <p:cBhvr>
                                        <p:cTn id="18" dur="2000"/>
                                        <p:tgtEl>
                                          <p:spTgt spid="11"/>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2000"/>
                                        <p:tgtEl>
                                          <p:spTgt spid="12"/>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3"/>
                                        </p:tgtEl>
                                        <p:attrNameLst>
                                          <p:attrName>style.visibility</p:attrName>
                                        </p:attrNameLst>
                                      </p:cBhvr>
                                      <p:to>
                                        <p:strVal val="visible"/>
                                      </p:to>
                                    </p:set>
                                    <p:animEffect transition="in" filter="fade">
                                      <p:cBhvr>
                                        <p:cTn id="26" dur="2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p:bldP spid="11" grpId="0"/>
      <p:bldP spid="12" grpId="0"/>
      <p:bldP spid="13"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Plenary</a:t>
            </a:r>
            <a:endParaRPr lang="en-GB" dirty="0"/>
          </a:p>
        </p:txBody>
      </p:sp>
      <p:sp>
        <p:nvSpPr>
          <p:cNvPr id="4" name="Content Placeholder 3"/>
          <p:cNvSpPr>
            <a:spLocks noGrp="1"/>
          </p:cNvSpPr>
          <p:nvPr>
            <p:ph idx="1"/>
          </p:nvPr>
        </p:nvSpPr>
        <p:spPr>
          <a:xfrm>
            <a:off x="457200" y="1600200"/>
            <a:ext cx="8229600" cy="4493095"/>
          </a:xfrm>
        </p:spPr>
        <p:txBody>
          <a:bodyPr>
            <a:noAutofit/>
          </a:bodyPr>
          <a:lstStyle/>
          <a:p>
            <a:pPr marL="285750" indent="-285750"/>
            <a:r>
              <a:rPr lang="en-GB" sz="2400" dirty="0"/>
              <a:t>Get into </a:t>
            </a:r>
            <a:r>
              <a:rPr lang="en-GB" sz="2400" dirty="0" smtClean="0"/>
              <a:t>pairs.</a:t>
            </a:r>
            <a:endParaRPr lang="en-GB" sz="2400" dirty="0"/>
          </a:p>
          <a:p>
            <a:pPr marL="285750" indent="-285750"/>
            <a:r>
              <a:rPr lang="en-GB" sz="2400" dirty="0"/>
              <a:t>Identify one student as student 1, the other as student </a:t>
            </a:r>
            <a:r>
              <a:rPr lang="en-GB" sz="2400" dirty="0" smtClean="0"/>
              <a:t>2.</a:t>
            </a:r>
            <a:endParaRPr lang="en-GB" sz="2400" dirty="0"/>
          </a:p>
          <a:p>
            <a:pPr marL="285750" indent="-285750"/>
            <a:r>
              <a:rPr lang="en-GB" sz="2400" dirty="0"/>
              <a:t>Student 1 needs to give student 2 direct instructions on how to perform a linear, or binary, </a:t>
            </a:r>
            <a:r>
              <a:rPr lang="en-GB" sz="2400" dirty="0" smtClean="0"/>
              <a:t>search.</a:t>
            </a:r>
            <a:endParaRPr lang="en-GB" sz="2400" dirty="0"/>
          </a:p>
          <a:p>
            <a:pPr marL="285750" indent="-285750"/>
            <a:r>
              <a:rPr lang="en-GB" sz="2400" dirty="0"/>
              <a:t>Student 2 needs to act out the exact instructions on the deck of </a:t>
            </a:r>
            <a:r>
              <a:rPr lang="en-GB" sz="2400" dirty="0" smtClean="0"/>
              <a:t>cards.</a:t>
            </a:r>
            <a:endParaRPr lang="en-GB" sz="2400" dirty="0"/>
          </a:p>
          <a:p>
            <a:pPr marL="285750" indent="-285750"/>
            <a:r>
              <a:rPr lang="en-GB" sz="2400" dirty="0"/>
              <a:t>Student 2 needs to be ready to correct student 1 if </a:t>
            </a:r>
            <a:r>
              <a:rPr lang="en-GB" sz="2400" dirty="0" smtClean="0"/>
              <a:t>needed.</a:t>
            </a:r>
            <a:endParaRPr lang="en-GB" sz="2400" dirty="0"/>
          </a:p>
          <a:p>
            <a:pPr marL="285750" indent="-285750"/>
            <a:r>
              <a:rPr lang="en-GB" sz="2400" dirty="0" smtClean="0"/>
              <a:t>If </a:t>
            </a:r>
            <a:r>
              <a:rPr lang="en-GB" sz="2400" dirty="0"/>
              <a:t>you finish, swap over and student 2 needs to tell student 1 how to perform the other type of </a:t>
            </a:r>
            <a:r>
              <a:rPr lang="en-GB" sz="2400" dirty="0" smtClean="0"/>
              <a:t>search.</a:t>
            </a:r>
            <a:endParaRPr lang="en-GB" sz="2400" dirty="0"/>
          </a:p>
        </p:txBody>
      </p:sp>
    </p:spTree>
    <p:extLst>
      <p:ext uri="{BB962C8B-B14F-4D97-AF65-F5344CB8AC3E}">
        <p14:creationId xmlns:p14="http://schemas.microsoft.com/office/powerpoint/2010/main" val="23478692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ounded Rectangle 2"/>
          <p:cNvSpPr/>
          <p:nvPr/>
        </p:nvSpPr>
        <p:spPr bwMode="auto">
          <a:xfrm>
            <a:off x="317557" y="4509888"/>
            <a:ext cx="8508886" cy="1224137"/>
          </a:xfrm>
          <a:prstGeom prst="roundRect">
            <a:avLst/>
          </a:prstGeom>
          <a:solidFill>
            <a:schemeClr val="tx1">
              <a:alpha val="20000"/>
            </a:schemeClr>
          </a:solidFill>
          <a:ln>
            <a:noFill/>
          </a:ln>
        </p:spPr>
        <p:style>
          <a:lnRef idx="2">
            <a:schemeClr val="accent5"/>
          </a:lnRef>
          <a:fillRef idx="1">
            <a:schemeClr val="lt1"/>
          </a:fillRef>
          <a:effectRef idx="0">
            <a:schemeClr val="accent5"/>
          </a:effectRef>
          <a:fontRef idx="minor">
            <a:schemeClr val="dk1"/>
          </a:fontRef>
        </p:style>
        <p:txBody>
          <a:bodyPr anchor="ctr"/>
          <a:lstStyle/>
          <a:p>
            <a:r>
              <a:rPr lang="en-GB" sz="800" b="1" dirty="0">
                <a:latin typeface="Arial" panose="020B0604020202020204" pitchFamily="34" charset="0"/>
                <a:cs typeface="Arial" panose="020B0604020202020204" pitchFamily="34" charset="0"/>
              </a:rPr>
              <a:t>OCR Resources</a:t>
            </a:r>
            <a:r>
              <a:rPr lang="en-GB" sz="800" dirty="0">
                <a:latin typeface="Arial" panose="020B0604020202020204" pitchFamily="34" charset="0"/>
                <a:cs typeface="Arial" panose="020B0604020202020204" pitchFamily="34" charset="0"/>
              </a:rPr>
              <a:t>: </a:t>
            </a:r>
            <a:r>
              <a:rPr lang="en-GB" sz="800" i="1" dirty="0">
                <a:latin typeface="Arial" panose="020B0604020202020204" pitchFamily="34" charset="0"/>
                <a:cs typeface="Arial" panose="020B0604020202020204" pitchFamily="34" charset="0"/>
              </a:rPr>
              <a:t>the small print</a:t>
            </a:r>
            <a:br>
              <a:rPr lang="en-GB" sz="800" i="1" dirty="0">
                <a:latin typeface="Arial" panose="020B0604020202020204" pitchFamily="34" charset="0"/>
                <a:cs typeface="Arial" panose="020B0604020202020204" pitchFamily="34" charset="0"/>
              </a:rPr>
            </a:br>
            <a:r>
              <a:rPr lang="en-GB" sz="800" dirty="0">
                <a:latin typeface="Arial" panose="020B0604020202020204" pitchFamily="34" charset="0"/>
                <a:cs typeface="Arial" panose="020B0604020202020204" pitchFamily="34" charset="0"/>
              </a:rPr>
              <a:t>OCR’s resources are provided to support the teaching of OCR specifications, but in no way constitute an endorsed teaching method that is required by the Board, and the decision to use them lies with the individual teacher.   Whilst every effort is made to ensure the accuracy of the content, OCR cannot be held responsible for any errors or omissions within these resources. </a:t>
            </a:r>
            <a:br>
              <a:rPr lang="en-GB" sz="800" dirty="0">
                <a:latin typeface="Arial" panose="020B0604020202020204" pitchFamily="34" charset="0"/>
                <a:cs typeface="Arial" panose="020B0604020202020204" pitchFamily="34" charset="0"/>
              </a:rPr>
            </a:br>
            <a:r>
              <a:rPr lang="en-GB" sz="800" dirty="0">
                <a:latin typeface="Arial" panose="020B0604020202020204" pitchFamily="34" charset="0"/>
                <a:cs typeface="Arial" panose="020B0604020202020204" pitchFamily="34" charset="0"/>
              </a:rPr>
              <a:t>© OCR 2016 - This resource may be freely copied and distributed, as long as the OCR logo and this message remain intact and OCR is acknowledged as the originator of this work.</a:t>
            </a:r>
          </a:p>
          <a:p>
            <a:r>
              <a:rPr lang="en-GB" sz="800" dirty="0">
                <a:latin typeface="Arial" panose="020B0604020202020204" pitchFamily="34" charset="0"/>
                <a:cs typeface="Arial" panose="020B0604020202020204" pitchFamily="34" charset="0"/>
              </a:rPr>
              <a:t>OCR acknowledges the use of the following content: n/a</a:t>
            </a:r>
          </a:p>
          <a:p>
            <a:pPr fontAlgn="ctr"/>
            <a:r>
              <a:rPr lang="en-GB" sz="800" dirty="0">
                <a:latin typeface="Arial" panose="020B0604020202020204" pitchFamily="34" charset="0"/>
                <a:cs typeface="Arial" panose="020B0604020202020204" pitchFamily="34" charset="0"/>
              </a:rPr>
              <a:t>Please get in touch if you want to discuss the accessibility of resources we offer to support delivery of our qualifications: </a:t>
            </a:r>
            <a:r>
              <a:rPr lang="en-GB" sz="800" u="sng" dirty="0">
                <a:latin typeface="Arial" panose="020B0604020202020204" pitchFamily="34" charset="0"/>
                <a:cs typeface="Arial" panose="020B0604020202020204" pitchFamily="34" charset="0"/>
                <a:hlinkClick r:id="rId2"/>
              </a:rPr>
              <a:t>resources.feedback@ocr.org.uk</a:t>
            </a:r>
            <a:endParaRPr lang="en-GB" sz="800" dirty="0">
              <a:latin typeface="Arial" panose="020B0604020202020204" pitchFamily="34" charset="0"/>
              <a:cs typeface="Arial" panose="020B0604020202020204" pitchFamily="34" charset="0"/>
            </a:endParaRPr>
          </a:p>
        </p:txBody>
      </p:sp>
      <p:sp>
        <p:nvSpPr>
          <p:cNvPr id="5" name="Text Box 2"/>
          <p:cNvSpPr txBox="1">
            <a:spLocks noChangeArrowheads="1"/>
          </p:cNvSpPr>
          <p:nvPr/>
        </p:nvSpPr>
        <p:spPr bwMode="auto">
          <a:xfrm>
            <a:off x="324303" y="3933056"/>
            <a:ext cx="8502140" cy="6488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275"/>
              </a:spcAft>
              <a:buClrTx/>
              <a:buSzTx/>
              <a:buFontTx/>
              <a:buNone/>
              <a:tabLst/>
            </a:pPr>
            <a:r>
              <a:rPr kumimoji="0" lang="en-GB" altLang="en-US" sz="800" b="0" i="0" u="none" strike="noStrike" cap="none" normalizeH="0" baseline="0" dirty="0" smtClean="0">
                <a:ln>
                  <a:noFill/>
                </a:ln>
                <a:solidFill>
                  <a:schemeClr val="tx1"/>
                </a:solidFill>
                <a:effectLst/>
                <a:latin typeface="Arial" pitchFamily="34" charset="0"/>
                <a:cs typeface="Arial" pitchFamily="34" charset="0"/>
              </a:rPr>
              <a:t>We’d like to know your view on the resources we produce.  By clicking on ‘</a:t>
            </a:r>
            <a:r>
              <a:rPr kumimoji="0" lang="en-GB" altLang="en-US" sz="800" b="0" i="0" u="none" strike="noStrike" cap="none" normalizeH="0" baseline="0" dirty="0" smtClean="0">
                <a:ln>
                  <a:noFill/>
                </a:ln>
                <a:solidFill>
                  <a:schemeClr val="tx1"/>
                </a:solidFill>
                <a:effectLst/>
                <a:latin typeface="Arial" pitchFamily="34" charset="0"/>
                <a:cs typeface="Arial" pitchFamily="34" charset="0"/>
                <a:hlinkClick r:id="rId3"/>
              </a:rPr>
              <a:t>Like’</a:t>
            </a:r>
            <a:r>
              <a:rPr kumimoji="0" lang="en-GB" altLang="en-US" sz="800" b="0" i="0" u="none" strike="noStrike" cap="none" normalizeH="0" baseline="0" dirty="0" smtClean="0">
                <a:ln>
                  <a:noFill/>
                </a:ln>
                <a:solidFill>
                  <a:schemeClr val="tx1"/>
                </a:solidFill>
                <a:effectLst/>
                <a:latin typeface="Arial" pitchFamily="34" charset="0"/>
                <a:cs typeface="Arial" pitchFamily="34" charset="0"/>
              </a:rPr>
              <a:t> or ‘</a:t>
            </a:r>
            <a:r>
              <a:rPr kumimoji="0" lang="en-GB" altLang="en-US" sz="800" b="0" i="0" u="none" strike="noStrike" cap="none" normalizeH="0" baseline="0" dirty="0" smtClean="0">
                <a:ln>
                  <a:noFill/>
                </a:ln>
                <a:solidFill>
                  <a:schemeClr val="tx1"/>
                </a:solidFill>
                <a:effectLst/>
                <a:latin typeface="Arial" pitchFamily="34" charset="0"/>
                <a:cs typeface="Arial" pitchFamily="34" charset="0"/>
                <a:hlinkClick r:id="rId4"/>
              </a:rPr>
              <a:t>Dislike’</a:t>
            </a:r>
            <a:r>
              <a:rPr kumimoji="0" lang="en-GB" altLang="en-US" sz="800" b="0" i="0" u="none" strike="noStrike" cap="none" normalizeH="0" baseline="0" dirty="0" smtClean="0">
                <a:ln>
                  <a:noFill/>
                </a:ln>
                <a:solidFill>
                  <a:schemeClr val="tx1"/>
                </a:solidFill>
                <a:effectLst/>
                <a:latin typeface="Arial" pitchFamily="34" charset="0"/>
                <a:cs typeface="Arial" pitchFamily="34" charset="0"/>
              </a:rPr>
              <a:t> you can help us to ensure that our resources work for you.  When the email template pops up please add additional comments if you wish and then just click ‘Send’.  Thank you.</a:t>
            </a:r>
          </a:p>
          <a:p>
            <a:pPr marL="0" marR="0" lvl="0" indent="0" algn="l" defTabSz="914400" rtl="0" eaLnBrk="1" fontAlgn="base" latinLnBrk="0" hangingPunct="1">
              <a:lnSpc>
                <a:spcPct val="100000"/>
              </a:lnSpc>
              <a:spcBef>
                <a:spcPct val="0"/>
              </a:spcBef>
              <a:spcAft>
                <a:spcPts val="275"/>
              </a:spcAft>
              <a:buClrTx/>
              <a:buSzTx/>
              <a:buFontTx/>
              <a:buNone/>
              <a:tabLst/>
            </a:pPr>
            <a:r>
              <a:rPr kumimoji="0" lang="en-GB" altLang="en-US" sz="800" b="0" i="0" u="none" strike="noStrike" cap="none" normalizeH="0" baseline="0" dirty="0" smtClean="0">
                <a:ln>
                  <a:noFill/>
                </a:ln>
                <a:solidFill>
                  <a:srgbClr val="000000"/>
                </a:solidFill>
                <a:effectLst/>
                <a:latin typeface="Calibri" pitchFamily="34" charset="0"/>
                <a:cs typeface="Arial" pitchFamily="34" charset="0"/>
              </a:rPr>
              <a:t>If you do not currently offer this OCR qualification but would like to do so, please complete the Expression of Interest Form which can be found here: </a:t>
            </a:r>
            <a:r>
              <a:rPr kumimoji="0" lang="en-GB" altLang="en-US" sz="800" b="0" i="0" u="none" strike="noStrike" cap="none" normalizeH="0" baseline="0" dirty="0" smtClean="0">
                <a:ln>
                  <a:noFill/>
                </a:ln>
                <a:solidFill>
                  <a:schemeClr val="tx1"/>
                </a:solidFill>
                <a:effectLst/>
                <a:latin typeface="Calibri" pitchFamily="34" charset="0"/>
                <a:cs typeface="Arial" pitchFamily="34" charset="0"/>
                <a:hlinkClick r:id="rId5"/>
              </a:rPr>
              <a:t>www.ocr.org.uk/expression-of-interest</a:t>
            </a:r>
            <a:endParaRPr kumimoji="0" lang="en-US" altLang="en-US" sz="1800" b="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12122637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7CCFDB"/>
          </a:solidFill>
        </p:spPr>
        <p:txBody>
          <a:bodyPr/>
          <a:lstStyle/>
          <a:p>
            <a:r>
              <a:rPr lang="en-GB" dirty="0"/>
              <a:t>Big Picture</a:t>
            </a:r>
          </a:p>
        </p:txBody>
      </p:sp>
      <p:sp>
        <p:nvSpPr>
          <p:cNvPr id="3" name="Content Placeholder 2"/>
          <p:cNvSpPr>
            <a:spLocks noGrp="1"/>
          </p:cNvSpPr>
          <p:nvPr>
            <p:ph idx="1"/>
          </p:nvPr>
        </p:nvSpPr>
        <p:spPr/>
        <p:txBody>
          <a:bodyPr/>
          <a:lstStyle/>
          <a:p>
            <a:pPr lvl="0"/>
            <a:r>
              <a:rPr lang="en-GB" dirty="0"/>
              <a:t>How do you search for an item that </a:t>
            </a:r>
            <a:r>
              <a:rPr lang="en-GB" dirty="0" smtClean="0"/>
              <a:t>you </a:t>
            </a:r>
            <a:r>
              <a:rPr lang="en-GB" dirty="0"/>
              <a:t>have lost? Or search for a book in a library?</a:t>
            </a:r>
          </a:p>
          <a:p>
            <a:pPr lvl="0"/>
            <a:r>
              <a:rPr lang="en-GB" dirty="0"/>
              <a:t>How does a search engine find specific websites?</a:t>
            </a:r>
          </a:p>
          <a:p>
            <a:r>
              <a:rPr lang="en-GB" dirty="0"/>
              <a:t>How would </a:t>
            </a:r>
            <a:r>
              <a:rPr lang="en-GB" dirty="0" smtClean="0"/>
              <a:t>you tell </a:t>
            </a:r>
            <a:r>
              <a:rPr lang="en-GB" dirty="0"/>
              <a:t>a computer how to search for something</a:t>
            </a:r>
            <a:r>
              <a:rPr lang="en-GB" dirty="0" smtClean="0"/>
              <a:t>?</a:t>
            </a:r>
            <a:endParaRPr lang="en-GB" dirty="0"/>
          </a:p>
        </p:txBody>
      </p:sp>
    </p:spTree>
    <p:extLst>
      <p:ext uri="{BB962C8B-B14F-4D97-AF65-F5344CB8AC3E}">
        <p14:creationId xmlns:p14="http://schemas.microsoft.com/office/powerpoint/2010/main" val="1197462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Learning Objectives</a:t>
            </a:r>
            <a:endParaRPr lang="en-GB" b="1" dirty="0">
              <a:solidFill>
                <a:srgbClr val="002060"/>
              </a:solidFill>
            </a:endParaRPr>
          </a:p>
        </p:txBody>
      </p:sp>
      <p:sp>
        <p:nvSpPr>
          <p:cNvPr id="3" name="Text Placeholder 2"/>
          <p:cNvSpPr>
            <a:spLocks noGrp="1"/>
          </p:cNvSpPr>
          <p:nvPr>
            <p:ph idx="1"/>
          </p:nvPr>
        </p:nvSpPr>
        <p:spPr/>
        <p:txBody>
          <a:bodyPr/>
          <a:lstStyle/>
          <a:p>
            <a:pPr lvl="0"/>
            <a:r>
              <a:rPr lang="en-GB" dirty="0"/>
              <a:t>Be able to use a linear search to find </a:t>
            </a:r>
            <a:r>
              <a:rPr lang="en-GB" dirty="0" smtClean="0"/>
              <a:t>data.</a:t>
            </a:r>
            <a:endParaRPr lang="en-GB" dirty="0"/>
          </a:p>
          <a:p>
            <a:pPr lvl="0"/>
            <a:r>
              <a:rPr lang="en-GB" dirty="0"/>
              <a:t>Be able to use a binary search to find </a:t>
            </a:r>
            <a:r>
              <a:rPr lang="en-GB" dirty="0" smtClean="0"/>
              <a:t>data.</a:t>
            </a:r>
            <a:endParaRPr lang="en-GB" dirty="0"/>
          </a:p>
          <a:p>
            <a:r>
              <a:rPr lang="en-GB" dirty="0"/>
              <a:t>Understand the differences between a linear and a binary </a:t>
            </a:r>
            <a:r>
              <a:rPr lang="en-GB" dirty="0" smtClean="0"/>
              <a:t>search.</a:t>
            </a:r>
            <a:endParaRPr lang="en-GB" sz="3200" dirty="0"/>
          </a:p>
        </p:txBody>
      </p:sp>
    </p:spTree>
    <p:extLst>
      <p:ext uri="{BB962C8B-B14F-4D97-AF65-F5344CB8AC3E}">
        <p14:creationId xmlns:p14="http://schemas.microsoft.com/office/powerpoint/2010/main" val="38561010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Engagement Activity</a:t>
            </a:r>
            <a:endParaRPr lang="en-GB" dirty="0"/>
          </a:p>
        </p:txBody>
      </p:sp>
      <p:sp>
        <p:nvSpPr>
          <p:cNvPr id="3" name="Text Placeholder 2"/>
          <p:cNvSpPr>
            <a:spLocks noGrp="1"/>
          </p:cNvSpPr>
          <p:nvPr>
            <p:ph idx="1"/>
          </p:nvPr>
        </p:nvSpPr>
        <p:spPr/>
        <p:txBody>
          <a:bodyPr/>
          <a:lstStyle/>
          <a:p>
            <a:r>
              <a:rPr lang="en-GB" dirty="0" smtClean="0"/>
              <a:t>Shuffle and deal 10 cards upside down on the desk in front of you.</a:t>
            </a:r>
          </a:p>
          <a:p>
            <a:r>
              <a:rPr lang="en-GB" dirty="0" smtClean="0"/>
              <a:t>Only 1 card can be turned over at a time.</a:t>
            </a:r>
          </a:p>
          <a:p>
            <a:r>
              <a:rPr lang="en-GB" dirty="0" smtClean="0"/>
              <a:t>Do you have a Jack?</a:t>
            </a:r>
          </a:p>
          <a:p>
            <a:r>
              <a:rPr lang="en-GB" b="1" dirty="0" smtClean="0"/>
              <a:t>Extension: </a:t>
            </a:r>
            <a:r>
              <a:rPr lang="en-GB" dirty="0" smtClean="0"/>
              <a:t>Can you write an algorithm (series of steps) to search for the Jack?</a:t>
            </a:r>
            <a:endParaRPr lang="en-GB" b="1" dirty="0" smtClean="0"/>
          </a:p>
        </p:txBody>
      </p:sp>
    </p:spTree>
    <p:extLst>
      <p:ext uri="{BB962C8B-B14F-4D97-AF65-F5344CB8AC3E}">
        <p14:creationId xmlns:p14="http://schemas.microsoft.com/office/powerpoint/2010/main" val="27837574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Key Words</a:t>
            </a:r>
            <a:endParaRPr lang="en-GB" dirty="0"/>
          </a:p>
        </p:txBody>
      </p:sp>
      <p:sp>
        <p:nvSpPr>
          <p:cNvPr id="4" name="Text Placeholder 3"/>
          <p:cNvSpPr>
            <a:spLocks noGrp="1"/>
          </p:cNvSpPr>
          <p:nvPr>
            <p:ph idx="1"/>
          </p:nvPr>
        </p:nvSpPr>
        <p:spPr/>
        <p:txBody>
          <a:bodyPr/>
          <a:lstStyle/>
          <a:p>
            <a:pPr lvl="0"/>
            <a:r>
              <a:rPr lang="en-GB" b="1" dirty="0"/>
              <a:t>Linear search </a:t>
            </a:r>
            <a:r>
              <a:rPr lang="en-GB" dirty="0"/>
              <a:t>– Each item in the list is checked in </a:t>
            </a:r>
            <a:r>
              <a:rPr lang="en-GB" dirty="0" smtClean="0"/>
              <a:t>order.</a:t>
            </a:r>
            <a:endParaRPr lang="en-GB" dirty="0"/>
          </a:p>
          <a:p>
            <a:r>
              <a:rPr lang="en-GB" b="1" dirty="0"/>
              <a:t>Binary search </a:t>
            </a:r>
            <a:r>
              <a:rPr lang="en-GB" dirty="0"/>
              <a:t>– An ordered list is divided in 2 with each </a:t>
            </a:r>
            <a:r>
              <a:rPr lang="en-GB" dirty="0" smtClean="0"/>
              <a:t>comparison.</a:t>
            </a:r>
            <a:endParaRPr lang="en-GB" dirty="0"/>
          </a:p>
        </p:txBody>
      </p:sp>
    </p:spTree>
    <p:extLst>
      <p:ext uri="{BB962C8B-B14F-4D97-AF65-F5344CB8AC3E}">
        <p14:creationId xmlns:p14="http://schemas.microsoft.com/office/powerpoint/2010/main" val="37470022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Binary Search</a:t>
            </a:r>
            <a:endParaRPr lang="en-GB" dirty="0"/>
          </a:p>
        </p:txBody>
      </p:sp>
      <p:sp>
        <p:nvSpPr>
          <p:cNvPr id="4" name="Text Placeholder 3"/>
          <p:cNvSpPr>
            <a:spLocks noGrp="1"/>
          </p:cNvSpPr>
          <p:nvPr>
            <p:ph idx="1"/>
          </p:nvPr>
        </p:nvSpPr>
        <p:spPr/>
        <p:txBody>
          <a:bodyPr>
            <a:normAutofit lnSpcReduction="10000"/>
          </a:bodyPr>
          <a:lstStyle/>
          <a:p>
            <a:r>
              <a:rPr lang="en-GB" dirty="0" smtClean="0"/>
              <a:t>The list needs to be in order.</a:t>
            </a:r>
          </a:p>
          <a:p>
            <a:r>
              <a:rPr lang="en-GB" dirty="0" smtClean="0"/>
              <a:t>Take the middle value.</a:t>
            </a:r>
          </a:p>
          <a:p>
            <a:r>
              <a:rPr lang="en-GB" dirty="0" smtClean="0"/>
              <a:t>Compare to the value you are looking for.</a:t>
            </a:r>
          </a:p>
          <a:p>
            <a:r>
              <a:rPr lang="en-GB" dirty="0" smtClean="0"/>
              <a:t>IF it is the value you are looking for.</a:t>
            </a:r>
          </a:p>
          <a:p>
            <a:pPr lvl="1">
              <a:buFont typeface="Arial" panose="020B0604020202020204" pitchFamily="34" charset="0"/>
              <a:buChar char="−"/>
            </a:pPr>
            <a:r>
              <a:rPr lang="en-GB" sz="2000" dirty="0" smtClean="0"/>
              <a:t>Celebrate, and stop.</a:t>
            </a:r>
          </a:p>
          <a:p>
            <a:r>
              <a:rPr lang="en-GB" dirty="0" smtClean="0"/>
              <a:t>ELSEIF it is larger than the one you are looking for.</a:t>
            </a:r>
          </a:p>
          <a:p>
            <a:pPr lvl="1">
              <a:buFont typeface="Arial" panose="020B0604020202020204" pitchFamily="34" charset="0"/>
              <a:buChar char="−"/>
            </a:pPr>
            <a:r>
              <a:rPr lang="en-GB" sz="2000" dirty="0" smtClean="0"/>
              <a:t>Take the values to the left of the middle value.</a:t>
            </a:r>
          </a:p>
          <a:p>
            <a:r>
              <a:rPr lang="en-GB" dirty="0" smtClean="0"/>
              <a:t>IF it is smaller than the one you are looking for.</a:t>
            </a:r>
          </a:p>
          <a:p>
            <a:pPr lvl="1">
              <a:buFont typeface="Arial" panose="020B0604020202020204" pitchFamily="34" charset="0"/>
              <a:buChar char="−"/>
            </a:pPr>
            <a:r>
              <a:rPr lang="en-GB" sz="2000" dirty="0" smtClean="0"/>
              <a:t>Take the values to the right of the middle value.</a:t>
            </a:r>
          </a:p>
          <a:p>
            <a:r>
              <a:rPr lang="en-GB" dirty="0" smtClean="0"/>
              <a:t>Repeat with the new list.</a:t>
            </a:r>
          </a:p>
        </p:txBody>
      </p:sp>
    </p:spTree>
    <p:extLst>
      <p:ext uri="{BB962C8B-B14F-4D97-AF65-F5344CB8AC3E}">
        <p14:creationId xmlns:p14="http://schemas.microsoft.com/office/powerpoint/2010/main" val="22342832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4">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4">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4">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4">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2413643678"/>
              </p:ext>
            </p:extLst>
          </p:nvPr>
        </p:nvGraphicFramePr>
        <p:xfrm>
          <a:off x="1907704" y="1607200"/>
          <a:ext cx="6096000" cy="741680"/>
        </p:xfrm>
        <a:graphic>
          <a:graphicData uri="http://schemas.openxmlformats.org/drawingml/2006/table">
            <a:tbl>
              <a:tblPr firstRow="1" bandRow="1">
                <a:tableStyleId>{D7AC3CCA-C797-4891-BE02-D94E43425B78}</a:tableStyleId>
              </a:tblPr>
              <a:tblGrid>
                <a:gridCol w="609600"/>
                <a:gridCol w="609600"/>
                <a:gridCol w="609600"/>
                <a:gridCol w="609600"/>
                <a:gridCol w="609600"/>
                <a:gridCol w="609600"/>
                <a:gridCol w="609600"/>
                <a:gridCol w="609600"/>
                <a:gridCol w="609600"/>
                <a:gridCol w="609600"/>
              </a:tblGrid>
              <a:tr h="370840">
                <a:tc>
                  <a:txBody>
                    <a:bodyPr/>
                    <a:lstStyle/>
                    <a:p>
                      <a:pPr algn="ctr"/>
                      <a:r>
                        <a:rPr lang="en-GB" dirty="0" smtClean="0">
                          <a:latin typeface="Arial" panose="020B0604020202020204" pitchFamily="34" charset="0"/>
                          <a:cs typeface="Arial" panose="020B0604020202020204" pitchFamily="34" charset="0"/>
                        </a:rPr>
                        <a:t>1</a:t>
                      </a:r>
                      <a:endParaRPr lang="en-GB" dirty="0">
                        <a:latin typeface="Arial" panose="020B0604020202020204" pitchFamily="34" charset="0"/>
                        <a:cs typeface="Arial" panose="020B0604020202020204" pitchFamily="34" charset="0"/>
                      </a:endParaRPr>
                    </a:p>
                  </a:txBody>
                  <a:tcPr/>
                </a:tc>
                <a:tc>
                  <a:txBody>
                    <a:bodyPr/>
                    <a:lstStyle/>
                    <a:p>
                      <a:pPr algn="ctr"/>
                      <a:r>
                        <a:rPr lang="en-GB" dirty="0" smtClean="0">
                          <a:latin typeface="Arial" panose="020B0604020202020204" pitchFamily="34" charset="0"/>
                          <a:cs typeface="Arial" panose="020B0604020202020204" pitchFamily="34" charset="0"/>
                        </a:rPr>
                        <a:t>2</a:t>
                      </a:r>
                      <a:endParaRPr lang="en-GB" dirty="0">
                        <a:latin typeface="Arial" panose="020B0604020202020204" pitchFamily="34" charset="0"/>
                        <a:cs typeface="Arial" panose="020B0604020202020204" pitchFamily="34" charset="0"/>
                      </a:endParaRPr>
                    </a:p>
                  </a:txBody>
                  <a:tcPr/>
                </a:tc>
                <a:tc>
                  <a:txBody>
                    <a:bodyPr/>
                    <a:lstStyle/>
                    <a:p>
                      <a:pPr algn="ctr"/>
                      <a:r>
                        <a:rPr lang="en-GB" dirty="0" smtClean="0">
                          <a:latin typeface="Arial" panose="020B0604020202020204" pitchFamily="34" charset="0"/>
                          <a:cs typeface="Arial" panose="020B0604020202020204" pitchFamily="34" charset="0"/>
                        </a:rPr>
                        <a:t>3</a:t>
                      </a:r>
                      <a:endParaRPr lang="en-GB" dirty="0">
                        <a:latin typeface="Arial" panose="020B0604020202020204" pitchFamily="34" charset="0"/>
                        <a:cs typeface="Arial" panose="020B0604020202020204" pitchFamily="34" charset="0"/>
                      </a:endParaRPr>
                    </a:p>
                  </a:txBody>
                  <a:tcPr/>
                </a:tc>
                <a:tc>
                  <a:txBody>
                    <a:bodyPr/>
                    <a:lstStyle/>
                    <a:p>
                      <a:pPr algn="ctr"/>
                      <a:r>
                        <a:rPr lang="en-GB" dirty="0" smtClean="0">
                          <a:latin typeface="Arial" panose="020B0604020202020204" pitchFamily="34" charset="0"/>
                          <a:cs typeface="Arial" panose="020B0604020202020204" pitchFamily="34" charset="0"/>
                        </a:rPr>
                        <a:t>4</a:t>
                      </a:r>
                      <a:endParaRPr lang="en-GB" dirty="0">
                        <a:latin typeface="Arial" panose="020B0604020202020204" pitchFamily="34" charset="0"/>
                        <a:cs typeface="Arial" panose="020B0604020202020204" pitchFamily="34" charset="0"/>
                      </a:endParaRPr>
                    </a:p>
                  </a:txBody>
                  <a:tcPr/>
                </a:tc>
                <a:tc>
                  <a:txBody>
                    <a:bodyPr/>
                    <a:lstStyle/>
                    <a:p>
                      <a:pPr algn="ctr"/>
                      <a:r>
                        <a:rPr lang="en-GB" dirty="0" smtClean="0">
                          <a:latin typeface="Arial" panose="020B0604020202020204" pitchFamily="34" charset="0"/>
                          <a:cs typeface="Arial" panose="020B0604020202020204" pitchFamily="34" charset="0"/>
                        </a:rPr>
                        <a:t>5</a:t>
                      </a:r>
                      <a:endParaRPr lang="en-GB" dirty="0">
                        <a:latin typeface="Arial" panose="020B0604020202020204" pitchFamily="34" charset="0"/>
                        <a:cs typeface="Arial" panose="020B0604020202020204" pitchFamily="34" charset="0"/>
                      </a:endParaRPr>
                    </a:p>
                  </a:txBody>
                  <a:tcPr/>
                </a:tc>
                <a:tc>
                  <a:txBody>
                    <a:bodyPr/>
                    <a:lstStyle/>
                    <a:p>
                      <a:pPr algn="ctr"/>
                      <a:r>
                        <a:rPr lang="en-GB" dirty="0" smtClean="0">
                          <a:latin typeface="Arial" panose="020B0604020202020204" pitchFamily="34" charset="0"/>
                          <a:cs typeface="Arial" panose="020B0604020202020204" pitchFamily="34" charset="0"/>
                        </a:rPr>
                        <a:t>6</a:t>
                      </a:r>
                      <a:endParaRPr lang="en-GB" dirty="0">
                        <a:latin typeface="Arial" panose="020B0604020202020204" pitchFamily="34" charset="0"/>
                        <a:cs typeface="Arial" panose="020B0604020202020204" pitchFamily="34" charset="0"/>
                      </a:endParaRPr>
                    </a:p>
                  </a:txBody>
                  <a:tcPr/>
                </a:tc>
                <a:tc>
                  <a:txBody>
                    <a:bodyPr/>
                    <a:lstStyle/>
                    <a:p>
                      <a:pPr algn="ctr"/>
                      <a:r>
                        <a:rPr lang="en-GB" dirty="0" smtClean="0">
                          <a:latin typeface="Arial" panose="020B0604020202020204" pitchFamily="34" charset="0"/>
                          <a:cs typeface="Arial" panose="020B0604020202020204" pitchFamily="34" charset="0"/>
                        </a:rPr>
                        <a:t>7</a:t>
                      </a:r>
                      <a:endParaRPr lang="en-GB" dirty="0">
                        <a:latin typeface="Arial" panose="020B0604020202020204" pitchFamily="34" charset="0"/>
                        <a:cs typeface="Arial" panose="020B0604020202020204" pitchFamily="34" charset="0"/>
                      </a:endParaRPr>
                    </a:p>
                  </a:txBody>
                  <a:tcPr/>
                </a:tc>
                <a:tc>
                  <a:txBody>
                    <a:bodyPr/>
                    <a:lstStyle/>
                    <a:p>
                      <a:pPr algn="ctr"/>
                      <a:r>
                        <a:rPr lang="en-GB" dirty="0" smtClean="0">
                          <a:latin typeface="Arial" panose="020B0604020202020204" pitchFamily="34" charset="0"/>
                          <a:cs typeface="Arial" panose="020B0604020202020204" pitchFamily="34" charset="0"/>
                        </a:rPr>
                        <a:t>8</a:t>
                      </a:r>
                      <a:endParaRPr lang="en-GB" dirty="0">
                        <a:latin typeface="Arial" panose="020B0604020202020204" pitchFamily="34" charset="0"/>
                        <a:cs typeface="Arial" panose="020B0604020202020204" pitchFamily="34" charset="0"/>
                      </a:endParaRPr>
                    </a:p>
                  </a:txBody>
                  <a:tcPr/>
                </a:tc>
                <a:tc>
                  <a:txBody>
                    <a:bodyPr/>
                    <a:lstStyle/>
                    <a:p>
                      <a:pPr algn="ctr"/>
                      <a:r>
                        <a:rPr lang="en-GB" dirty="0" smtClean="0">
                          <a:latin typeface="Arial" panose="020B0604020202020204" pitchFamily="34" charset="0"/>
                          <a:cs typeface="Arial" panose="020B0604020202020204" pitchFamily="34" charset="0"/>
                        </a:rPr>
                        <a:t>9</a:t>
                      </a:r>
                      <a:endParaRPr lang="en-GB" dirty="0">
                        <a:latin typeface="Arial" panose="020B0604020202020204" pitchFamily="34" charset="0"/>
                        <a:cs typeface="Arial" panose="020B0604020202020204" pitchFamily="34" charset="0"/>
                      </a:endParaRPr>
                    </a:p>
                  </a:txBody>
                  <a:tcPr/>
                </a:tc>
                <a:tc>
                  <a:txBody>
                    <a:bodyPr/>
                    <a:lstStyle/>
                    <a:p>
                      <a:pPr algn="ctr"/>
                      <a:r>
                        <a:rPr lang="en-GB" dirty="0" smtClean="0">
                          <a:latin typeface="Arial" panose="020B0604020202020204" pitchFamily="34" charset="0"/>
                          <a:cs typeface="Arial" panose="020B0604020202020204" pitchFamily="34" charset="0"/>
                        </a:rPr>
                        <a:t>10</a:t>
                      </a:r>
                      <a:endParaRPr lang="en-GB" dirty="0">
                        <a:latin typeface="Arial" panose="020B0604020202020204" pitchFamily="34" charset="0"/>
                        <a:cs typeface="Arial" panose="020B0604020202020204" pitchFamily="34" charset="0"/>
                      </a:endParaRPr>
                    </a:p>
                  </a:txBody>
                  <a:tcPr/>
                </a:tc>
              </a:tr>
              <a:tr h="370840">
                <a:tc>
                  <a:txBody>
                    <a:bodyPr/>
                    <a:lstStyle/>
                    <a:p>
                      <a:pPr algn="ctr"/>
                      <a:r>
                        <a:rPr lang="en-GB" dirty="0" smtClean="0">
                          <a:latin typeface="Arial" panose="020B0604020202020204" pitchFamily="34" charset="0"/>
                          <a:cs typeface="Arial" panose="020B0604020202020204" pitchFamily="34" charset="0"/>
                        </a:rPr>
                        <a:t>2</a:t>
                      </a:r>
                      <a:endParaRPr lang="en-GB" dirty="0">
                        <a:latin typeface="Arial" panose="020B0604020202020204" pitchFamily="34" charset="0"/>
                        <a:cs typeface="Arial" panose="020B0604020202020204" pitchFamily="34" charset="0"/>
                      </a:endParaRPr>
                    </a:p>
                  </a:txBody>
                  <a:tcPr/>
                </a:tc>
                <a:tc>
                  <a:txBody>
                    <a:bodyPr/>
                    <a:lstStyle/>
                    <a:p>
                      <a:pPr algn="ctr"/>
                      <a:r>
                        <a:rPr lang="en-GB" dirty="0" smtClean="0">
                          <a:latin typeface="Arial" panose="020B0604020202020204" pitchFamily="34" charset="0"/>
                          <a:cs typeface="Arial" panose="020B0604020202020204" pitchFamily="34" charset="0"/>
                        </a:rPr>
                        <a:t>6</a:t>
                      </a:r>
                      <a:endParaRPr lang="en-GB" dirty="0">
                        <a:latin typeface="Arial" panose="020B0604020202020204" pitchFamily="34" charset="0"/>
                        <a:cs typeface="Arial" panose="020B0604020202020204" pitchFamily="34" charset="0"/>
                      </a:endParaRPr>
                    </a:p>
                  </a:txBody>
                  <a:tcPr/>
                </a:tc>
                <a:tc>
                  <a:txBody>
                    <a:bodyPr/>
                    <a:lstStyle/>
                    <a:p>
                      <a:pPr algn="ctr"/>
                      <a:r>
                        <a:rPr lang="en-GB" dirty="0" smtClean="0">
                          <a:latin typeface="Arial" panose="020B0604020202020204" pitchFamily="34" charset="0"/>
                          <a:cs typeface="Arial" panose="020B0604020202020204" pitchFamily="34" charset="0"/>
                        </a:rPr>
                        <a:t>9</a:t>
                      </a:r>
                      <a:endParaRPr lang="en-GB" dirty="0">
                        <a:latin typeface="Arial" panose="020B0604020202020204" pitchFamily="34" charset="0"/>
                        <a:cs typeface="Arial" panose="020B0604020202020204" pitchFamily="34" charset="0"/>
                      </a:endParaRPr>
                    </a:p>
                  </a:txBody>
                  <a:tcPr/>
                </a:tc>
                <a:tc>
                  <a:txBody>
                    <a:bodyPr/>
                    <a:lstStyle/>
                    <a:p>
                      <a:pPr algn="ctr"/>
                      <a:r>
                        <a:rPr lang="en-GB" dirty="0" smtClean="0">
                          <a:latin typeface="Arial" panose="020B0604020202020204" pitchFamily="34" charset="0"/>
                          <a:cs typeface="Arial" panose="020B0604020202020204" pitchFamily="34" charset="0"/>
                        </a:rPr>
                        <a:t>12</a:t>
                      </a:r>
                      <a:endParaRPr lang="en-GB" dirty="0">
                        <a:latin typeface="Arial" panose="020B0604020202020204" pitchFamily="34" charset="0"/>
                        <a:cs typeface="Arial" panose="020B0604020202020204" pitchFamily="34" charset="0"/>
                      </a:endParaRPr>
                    </a:p>
                  </a:txBody>
                  <a:tcPr/>
                </a:tc>
                <a:tc>
                  <a:txBody>
                    <a:bodyPr/>
                    <a:lstStyle/>
                    <a:p>
                      <a:pPr algn="ctr"/>
                      <a:r>
                        <a:rPr lang="en-GB" dirty="0" smtClean="0">
                          <a:latin typeface="Arial" panose="020B0604020202020204" pitchFamily="34" charset="0"/>
                          <a:cs typeface="Arial" panose="020B0604020202020204" pitchFamily="34" charset="0"/>
                        </a:rPr>
                        <a:t>16</a:t>
                      </a:r>
                      <a:endParaRPr lang="en-GB" dirty="0">
                        <a:latin typeface="Arial" panose="020B0604020202020204" pitchFamily="34" charset="0"/>
                        <a:cs typeface="Arial" panose="020B0604020202020204" pitchFamily="34" charset="0"/>
                      </a:endParaRPr>
                    </a:p>
                  </a:txBody>
                  <a:tcPr/>
                </a:tc>
                <a:tc>
                  <a:txBody>
                    <a:bodyPr/>
                    <a:lstStyle/>
                    <a:p>
                      <a:pPr algn="ctr"/>
                      <a:r>
                        <a:rPr lang="en-GB" dirty="0" smtClean="0">
                          <a:latin typeface="Arial" panose="020B0604020202020204" pitchFamily="34" charset="0"/>
                          <a:cs typeface="Arial" panose="020B0604020202020204" pitchFamily="34" charset="0"/>
                        </a:rPr>
                        <a:t>18</a:t>
                      </a:r>
                      <a:endParaRPr lang="en-GB" dirty="0">
                        <a:latin typeface="Arial" panose="020B0604020202020204" pitchFamily="34" charset="0"/>
                        <a:cs typeface="Arial" panose="020B0604020202020204" pitchFamily="34" charset="0"/>
                      </a:endParaRPr>
                    </a:p>
                  </a:txBody>
                  <a:tcPr/>
                </a:tc>
                <a:tc>
                  <a:txBody>
                    <a:bodyPr/>
                    <a:lstStyle/>
                    <a:p>
                      <a:pPr algn="ctr"/>
                      <a:r>
                        <a:rPr lang="en-GB" dirty="0" smtClean="0">
                          <a:latin typeface="Arial" panose="020B0604020202020204" pitchFamily="34" charset="0"/>
                          <a:cs typeface="Arial" panose="020B0604020202020204" pitchFamily="34" charset="0"/>
                        </a:rPr>
                        <a:t>20</a:t>
                      </a:r>
                      <a:endParaRPr lang="en-GB" dirty="0">
                        <a:latin typeface="Arial" panose="020B0604020202020204" pitchFamily="34" charset="0"/>
                        <a:cs typeface="Arial" panose="020B0604020202020204" pitchFamily="34" charset="0"/>
                      </a:endParaRPr>
                    </a:p>
                  </a:txBody>
                  <a:tcPr/>
                </a:tc>
                <a:tc>
                  <a:txBody>
                    <a:bodyPr/>
                    <a:lstStyle/>
                    <a:p>
                      <a:pPr algn="ctr"/>
                      <a:r>
                        <a:rPr lang="en-GB" dirty="0" smtClean="0">
                          <a:latin typeface="Arial" panose="020B0604020202020204" pitchFamily="34" charset="0"/>
                          <a:cs typeface="Arial" panose="020B0604020202020204" pitchFamily="34" charset="0"/>
                        </a:rPr>
                        <a:t>23</a:t>
                      </a:r>
                      <a:endParaRPr lang="en-GB" dirty="0">
                        <a:latin typeface="Arial" panose="020B0604020202020204" pitchFamily="34" charset="0"/>
                        <a:cs typeface="Arial" panose="020B0604020202020204" pitchFamily="34" charset="0"/>
                      </a:endParaRPr>
                    </a:p>
                  </a:txBody>
                  <a:tcPr/>
                </a:tc>
                <a:tc>
                  <a:txBody>
                    <a:bodyPr/>
                    <a:lstStyle/>
                    <a:p>
                      <a:pPr algn="ctr"/>
                      <a:r>
                        <a:rPr lang="en-GB" dirty="0" smtClean="0">
                          <a:latin typeface="Arial" panose="020B0604020202020204" pitchFamily="34" charset="0"/>
                          <a:cs typeface="Arial" panose="020B0604020202020204" pitchFamily="34" charset="0"/>
                        </a:rPr>
                        <a:t>45</a:t>
                      </a:r>
                      <a:endParaRPr lang="en-GB" dirty="0">
                        <a:latin typeface="Arial" panose="020B0604020202020204" pitchFamily="34" charset="0"/>
                        <a:cs typeface="Arial" panose="020B0604020202020204" pitchFamily="34" charset="0"/>
                      </a:endParaRPr>
                    </a:p>
                  </a:txBody>
                  <a:tcPr/>
                </a:tc>
                <a:tc>
                  <a:txBody>
                    <a:bodyPr/>
                    <a:lstStyle/>
                    <a:p>
                      <a:pPr algn="ctr"/>
                      <a:r>
                        <a:rPr lang="en-GB" dirty="0" smtClean="0">
                          <a:latin typeface="Arial" panose="020B0604020202020204" pitchFamily="34" charset="0"/>
                          <a:cs typeface="Arial" panose="020B0604020202020204" pitchFamily="34" charset="0"/>
                        </a:rPr>
                        <a:t>99</a:t>
                      </a:r>
                      <a:endParaRPr lang="en-GB" dirty="0">
                        <a:latin typeface="Arial" panose="020B0604020202020204" pitchFamily="34" charset="0"/>
                        <a:cs typeface="Arial" panose="020B0604020202020204" pitchFamily="34" charset="0"/>
                      </a:endParaRPr>
                    </a:p>
                  </a:txBody>
                  <a:tcPr/>
                </a:tc>
              </a:tr>
            </a:tbl>
          </a:graphicData>
        </a:graphic>
      </p:graphicFrame>
      <p:sp>
        <p:nvSpPr>
          <p:cNvPr id="5" name="TextBox 4"/>
          <p:cNvSpPr txBox="1"/>
          <p:nvPr/>
        </p:nvSpPr>
        <p:spPr>
          <a:xfrm>
            <a:off x="542198" y="1597561"/>
            <a:ext cx="1296748" cy="707886"/>
          </a:xfrm>
          <a:prstGeom prst="rect">
            <a:avLst/>
          </a:prstGeom>
          <a:noFill/>
        </p:spPr>
        <p:txBody>
          <a:bodyPr wrap="square" rtlCol="0">
            <a:spAutoFit/>
          </a:bodyPr>
          <a:lstStyle/>
          <a:p>
            <a:pPr algn="r"/>
            <a:r>
              <a:rPr lang="en-GB" sz="2000" dirty="0" smtClean="0">
                <a:latin typeface="Arial" panose="020B0604020202020204" pitchFamily="34" charset="0"/>
                <a:cs typeface="Arial" panose="020B0604020202020204" pitchFamily="34" charset="0"/>
              </a:rPr>
              <a:t>Value</a:t>
            </a:r>
            <a:br>
              <a:rPr lang="en-GB" sz="2000" dirty="0" smtClean="0">
                <a:latin typeface="Arial" panose="020B0604020202020204" pitchFamily="34" charset="0"/>
                <a:cs typeface="Arial" panose="020B0604020202020204" pitchFamily="34" charset="0"/>
              </a:rPr>
            </a:br>
            <a:r>
              <a:rPr lang="en-GB" sz="2000" dirty="0" smtClean="0">
                <a:latin typeface="Arial" panose="020B0604020202020204" pitchFamily="34" charset="0"/>
                <a:cs typeface="Arial" panose="020B0604020202020204" pitchFamily="34" charset="0"/>
              </a:rPr>
              <a:t>Number</a:t>
            </a:r>
            <a:endParaRPr lang="en-GB" sz="2000" dirty="0">
              <a:latin typeface="Arial" panose="020B0604020202020204" pitchFamily="34" charset="0"/>
              <a:cs typeface="Arial" panose="020B0604020202020204" pitchFamily="34" charset="0"/>
            </a:endParaRPr>
          </a:p>
        </p:txBody>
      </p:sp>
      <p:sp>
        <p:nvSpPr>
          <p:cNvPr id="6" name="TextBox 5"/>
          <p:cNvSpPr txBox="1"/>
          <p:nvPr/>
        </p:nvSpPr>
        <p:spPr>
          <a:xfrm>
            <a:off x="529200" y="2559943"/>
            <a:ext cx="8219264" cy="400110"/>
          </a:xfrm>
          <a:prstGeom prst="rect">
            <a:avLst/>
          </a:prstGeom>
          <a:noFill/>
        </p:spPr>
        <p:txBody>
          <a:bodyPr wrap="square" rtlCol="0">
            <a:spAutoFit/>
          </a:bodyPr>
          <a:lstStyle/>
          <a:p>
            <a:r>
              <a:rPr lang="en-GB" sz="2000" dirty="0" smtClean="0">
                <a:latin typeface="Arial" panose="020B0604020202020204" pitchFamily="34" charset="0"/>
                <a:cs typeface="Arial" panose="020B0604020202020204" pitchFamily="34" charset="0"/>
              </a:rPr>
              <a:t>Take the middle value (there are 10 values, so 10 /2 = 5), the 5</a:t>
            </a:r>
            <a:r>
              <a:rPr lang="en-GB" sz="2000" baseline="30000" dirty="0" smtClean="0">
                <a:latin typeface="Arial" panose="020B0604020202020204" pitchFamily="34" charset="0"/>
                <a:cs typeface="Arial" panose="020B0604020202020204" pitchFamily="34" charset="0"/>
              </a:rPr>
              <a:t>th</a:t>
            </a:r>
            <a:r>
              <a:rPr lang="en-GB" sz="2000" dirty="0" smtClean="0">
                <a:latin typeface="Arial" panose="020B0604020202020204" pitchFamily="34" charset="0"/>
                <a:cs typeface="Arial" panose="020B0604020202020204" pitchFamily="34" charset="0"/>
              </a:rPr>
              <a:t> value</a:t>
            </a:r>
            <a:endParaRPr lang="en-GB" sz="2000" dirty="0">
              <a:latin typeface="Arial" panose="020B0604020202020204" pitchFamily="34" charset="0"/>
              <a:cs typeface="Arial" panose="020B0604020202020204" pitchFamily="34" charset="0"/>
            </a:endParaRPr>
          </a:p>
        </p:txBody>
      </p:sp>
      <p:graphicFrame>
        <p:nvGraphicFramePr>
          <p:cNvPr id="7" name="Table 6"/>
          <p:cNvGraphicFramePr>
            <a:graphicFrameLocks noGrp="1"/>
          </p:cNvGraphicFramePr>
          <p:nvPr>
            <p:extLst>
              <p:ext uri="{D42A27DB-BD31-4B8C-83A1-F6EECF244321}">
                <p14:modId xmlns:p14="http://schemas.microsoft.com/office/powerpoint/2010/main" val="4218260015"/>
              </p:ext>
            </p:extLst>
          </p:nvPr>
        </p:nvGraphicFramePr>
        <p:xfrm>
          <a:off x="1907704" y="3119368"/>
          <a:ext cx="6096000" cy="792480"/>
        </p:xfrm>
        <a:graphic>
          <a:graphicData uri="http://schemas.openxmlformats.org/drawingml/2006/table">
            <a:tbl>
              <a:tblPr firstRow="1" bandRow="1">
                <a:tableStyleId>{D7AC3CCA-C797-4891-BE02-D94E43425B78}</a:tableStyleId>
              </a:tblPr>
              <a:tblGrid>
                <a:gridCol w="609600"/>
                <a:gridCol w="609600"/>
                <a:gridCol w="609600"/>
                <a:gridCol w="609600"/>
                <a:gridCol w="609600"/>
                <a:gridCol w="609600"/>
                <a:gridCol w="609600"/>
                <a:gridCol w="609600"/>
                <a:gridCol w="609600"/>
                <a:gridCol w="609600"/>
              </a:tblGrid>
              <a:tr h="370840">
                <a:tc>
                  <a:txBody>
                    <a:bodyPr/>
                    <a:lstStyle/>
                    <a:p>
                      <a:pPr algn="ctr"/>
                      <a:r>
                        <a:rPr lang="en-GB" sz="2000" dirty="0" smtClean="0"/>
                        <a:t>1</a:t>
                      </a:r>
                      <a:endParaRPr lang="en-GB" sz="2000" dirty="0"/>
                    </a:p>
                  </a:txBody>
                  <a:tcPr/>
                </a:tc>
                <a:tc>
                  <a:txBody>
                    <a:bodyPr/>
                    <a:lstStyle/>
                    <a:p>
                      <a:pPr algn="ctr"/>
                      <a:r>
                        <a:rPr lang="en-GB" sz="2000" dirty="0" smtClean="0"/>
                        <a:t>2</a:t>
                      </a:r>
                      <a:endParaRPr lang="en-GB" sz="2000" dirty="0"/>
                    </a:p>
                  </a:txBody>
                  <a:tcPr/>
                </a:tc>
                <a:tc>
                  <a:txBody>
                    <a:bodyPr/>
                    <a:lstStyle/>
                    <a:p>
                      <a:pPr algn="ctr"/>
                      <a:r>
                        <a:rPr lang="en-GB" sz="2000" dirty="0" smtClean="0"/>
                        <a:t>3</a:t>
                      </a:r>
                      <a:endParaRPr lang="en-GB" sz="2000" dirty="0"/>
                    </a:p>
                  </a:txBody>
                  <a:tcPr/>
                </a:tc>
                <a:tc>
                  <a:txBody>
                    <a:bodyPr/>
                    <a:lstStyle/>
                    <a:p>
                      <a:pPr algn="ctr"/>
                      <a:r>
                        <a:rPr lang="en-GB" sz="2000" dirty="0" smtClean="0"/>
                        <a:t>4</a:t>
                      </a:r>
                      <a:endParaRPr lang="en-GB" sz="2000" dirty="0"/>
                    </a:p>
                  </a:txBody>
                  <a:tcPr/>
                </a:tc>
                <a:tc>
                  <a:txBody>
                    <a:bodyPr/>
                    <a:lstStyle/>
                    <a:p>
                      <a:pPr algn="ctr"/>
                      <a:r>
                        <a:rPr lang="en-GB" sz="2000" dirty="0" smtClean="0"/>
                        <a:t>5</a:t>
                      </a:r>
                      <a:endParaRPr lang="en-GB" sz="2000" dirty="0"/>
                    </a:p>
                  </a:txBody>
                  <a:tcPr/>
                </a:tc>
                <a:tc>
                  <a:txBody>
                    <a:bodyPr/>
                    <a:lstStyle/>
                    <a:p>
                      <a:pPr algn="ctr"/>
                      <a:r>
                        <a:rPr lang="en-GB" sz="2000" dirty="0" smtClean="0"/>
                        <a:t>6</a:t>
                      </a:r>
                      <a:endParaRPr lang="en-GB" sz="2000" dirty="0"/>
                    </a:p>
                  </a:txBody>
                  <a:tcPr/>
                </a:tc>
                <a:tc>
                  <a:txBody>
                    <a:bodyPr/>
                    <a:lstStyle/>
                    <a:p>
                      <a:pPr algn="ctr"/>
                      <a:r>
                        <a:rPr lang="en-GB" sz="2000" dirty="0" smtClean="0"/>
                        <a:t>7</a:t>
                      </a:r>
                      <a:endParaRPr lang="en-GB" sz="2000" dirty="0"/>
                    </a:p>
                  </a:txBody>
                  <a:tcPr/>
                </a:tc>
                <a:tc>
                  <a:txBody>
                    <a:bodyPr/>
                    <a:lstStyle/>
                    <a:p>
                      <a:pPr algn="ctr"/>
                      <a:r>
                        <a:rPr lang="en-GB" sz="2000" dirty="0" smtClean="0"/>
                        <a:t>8</a:t>
                      </a:r>
                      <a:endParaRPr lang="en-GB" sz="2000" dirty="0"/>
                    </a:p>
                  </a:txBody>
                  <a:tcPr/>
                </a:tc>
                <a:tc>
                  <a:txBody>
                    <a:bodyPr/>
                    <a:lstStyle/>
                    <a:p>
                      <a:pPr algn="ctr"/>
                      <a:r>
                        <a:rPr lang="en-GB" sz="2000" dirty="0" smtClean="0"/>
                        <a:t>9</a:t>
                      </a:r>
                      <a:endParaRPr lang="en-GB" sz="2000" dirty="0"/>
                    </a:p>
                  </a:txBody>
                  <a:tcPr/>
                </a:tc>
                <a:tc>
                  <a:txBody>
                    <a:bodyPr/>
                    <a:lstStyle/>
                    <a:p>
                      <a:pPr algn="ctr"/>
                      <a:r>
                        <a:rPr lang="en-GB" sz="2000" dirty="0" smtClean="0"/>
                        <a:t>10</a:t>
                      </a:r>
                      <a:endParaRPr lang="en-GB" sz="2000" dirty="0"/>
                    </a:p>
                  </a:txBody>
                  <a:tcPr/>
                </a:tc>
              </a:tr>
              <a:tr h="370840">
                <a:tc>
                  <a:txBody>
                    <a:bodyPr/>
                    <a:lstStyle/>
                    <a:p>
                      <a:pPr algn="ctr"/>
                      <a:r>
                        <a:rPr lang="en-GB" sz="2000" dirty="0" smtClean="0"/>
                        <a:t>2</a:t>
                      </a:r>
                      <a:endParaRPr lang="en-GB" sz="2000" dirty="0"/>
                    </a:p>
                  </a:txBody>
                  <a:tcPr/>
                </a:tc>
                <a:tc>
                  <a:txBody>
                    <a:bodyPr/>
                    <a:lstStyle/>
                    <a:p>
                      <a:pPr algn="ctr"/>
                      <a:r>
                        <a:rPr lang="en-GB" sz="2000" dirty="0" smtClean="0"/>
                        <a:t>6</a:t>
                      </a:r>
                      <a:endParaRPr lang="en-GB" sz="2000" dirty="0"/>
                    </a:p>
                  </a:txBody>
                  <a:tcPr/>
                </a:tc>
                <a:tc>
                  <a:txBody>
                    <a:bodyPr/>
                    <a:lstStyle/>
                    <a:p>
                      <a:pPr algn="ctr"/>
                      <a:r>
                        <a:rPr lang="en-GB" sz="2000" dirty="0" smtClean="0"/>
                        <a:t>9</a:t>
                      </a:r>
                      <a:endParaRPr lang="en-GB" sz="2000" dirty="0"/>
                    </a:p>
                  </a:txBody>
                  <a:tcPr/>
                </a:tc>
                <a:tc>
                  <a:txBody>
                    <a:bodyPr/>
                    <a:lstStyle/>
                    <a:p>
                      <a:pPr algn="ctr"/>
                      <a:r>
                        <a:rPr lang="en-GB" sz="2000" dirty="0" smtClean="0"/>
                        <a:t>12</a:t>
                      </a:r>
                      <a:endParaRPr lang="en-GB" sz="2000" dirty="0"/>
                    </a:p>
                  </a:txBody>
                  <a:tcPr/>
                </a:tc>
                <a:tc>
                  <a:txBody>
                    <a:bodyPr/>
                    <a:lstStyle/>
                    <a:p>
                      <a:pPr algn="ctr"/>
                      <a:r>
                        <a:rPr lang="en-GB" sz="2000" dirty="0" smtClean="0"/>
                        <a:t>16</a:t>
                      </a:r>
                      <a:endParaRPr lang="en-GB" sz="2000" dirty="0"/>
                    </a:p>
                  </a:txBody>
                  <a:tcPr>
                    <a:solidFill>
                      <a:srgbClr val="7CCFDB"/>
                    </a:solidFill>
                  </a:tcPr>
                </a:tc>
                <a:tc>
                  <a:txBody>
                    <a:bodyPr/>
                    <a:lstStyle/>
                    <a:p>
                      <a:pPr algn="ctr"/>
                      <a:r>
                        <a:rPr lang="en-GB" sz="2000" dirty="0" smtClean="0"/>
                        <a:t>18</a:t>
                      </a:r>
                      <a:endParaRPr lang="en-GB" sz="2000" dirty="0"/>
                    </a:p>
                  </a:txBody>
                  <a:tcPr/>
                </a:tc>
                <a:tc>
                  <a:txBody>
                    <a:bodyPr/>
                    <a:lstStyle/>
                    <a:p>
                      <a:pPr algn="ctr"/>
                      <a:r>
                        <a:rPr lang="en-GB" sz="2000" dirty="0" smtClean="0"/>
                        <a:t>20</a:t>
                      </a:r>
                      <a:endParaRPr lang="en-GB" sz="2000" dirty="0"/>
                    </a:p>
                  </a:txBody>
                  <a:tcPr/>
                </a:tc>
                <a:tc>
                  <a:txBody>
                    <a:bodyPr/>
                    <a:lstStyle/>
                    <a:p>
                      <a:pPr algn="ctr"/>
                      <a:r>
                        <a:rPr lang="en-GB" sz="2000" dirty="0" smtClean="0"/>
                        <a:t>23</a:t>
                      </a:r>
                      <a:endParaRPr lang="en-GB" sz="2000" dirty="0"/>
                    </a:p>
                  </a:txBody>
                  <a:tcPr/>
                </a:tc>
                <a:tc>
                  <a:txBody>
                    <a:bodyPr/>
                    <a:lstStyle/>
                    <a:p>
                      <a:pPr algn="ctr"/>
                      <a:r>
                        <a:rPr lang="en-GB" sz="2000" dirty="0" smtClean="0"/>
                        <a:t>45</a:t>
                      </a:r>
                      <a:endParaRPr lang="en-GB" sz="2000" dirty="0"/>
                    </a:p>
                  </a:txBody>
                  <a:tcPr/>
                </a:tc>
                <a:tc>
                  <a:txBody>
                    <a:bodyPr/>
                    <a:lstStyle/>
                    <a:p>
                      <a:pPr algn="ctr"/>
                      <a:r>
                        <a:rPr lang="en-GB" sz="2000" dirty="0" smtClean="0"/>
                        <a:t>99</a:t>
                      </a:r>
                      <a:endParaRPr lang="en-GB" sz="2000" dirty="0"/>
                    </a:p>
                  </a:txBody>
                  <a:tcPr/>
                </a:tc>
              </a:tr>
            </a:tbl>
          </a:graphicData>
        </a:graphic>
      </p:graphicFrame>
      <p:sp>
        <p:nvSpPr>
          <p:cNvPr id="8" name="TextBox 7"/>
          <p:cNvSpPr txBox="1"/>
          <p:nvPr/>
        </p:nvSpPr>
        <p:spPr>
          <a:xfrm>
            <a:off x="529200" y="4077072"/>
            <a:ext cx="7283764" cy="400110"/>
          </a:xfrm>
          <a:prstGeom prst="rect">
            <a:avLst/>
          </a:prstGeom>
          <a:noFill/>
        </p:spPr>
        <p:txBody>
          <a:bodyPr wrap="square" rtlCol="0">
            <a:spAutoFit/>
          </a:bodyPr>
          <a:lstStyle/>
          <a:p>
            <a:r>
              <a:rPr lang="en-GB" sz="2000" dirty="0" smtClean="0">
                <a:latin typeface="Arial" panose="020B0604020202020204" pitchFamily="34" charset="0"/>
                <a:cs typeface="Arial" panose="020B0604020202020204" pitchFamily="34" charset="0"/>
              </a:rPr>
              <a:t>Is this equal to, greater than, or smaller than 9?</a:t>
            </a:r>
          </a:p>
        </p:txBody>
      </p:sp>
      <p:sp>
        <p:nvSpPr>
          <p:cNvPr id="2" name="Rectangle 1"/>
          <p:cNvSpPr/>
          <p:nvPr/>
        </p:nvSpPr>
        <p:spPr>
          <a:xfrm>
            <a:off x="529200" y="4613066"/>
            <a:ext cx="6779708" cy="400110"/>
          </a:xfrm>
          <a:prstGeom prst="rect">
            <a:avLst/>
          </a:prstGeom>
        </p:spPr>
        <p:txBody>
          <a:bodyPr wrap="square">
            <a:spAutoFit/>
          </a:bodyPr>
          <a:lstStyle/>
          <a:p>
            <a:r>
              <a:rPr lang="en-GB" sz="2000" dirty="0" smtClean="0">
                <a:latin typeface="Arial" panose="020B0604020202020204" pitchFamily="34" charset="0"/>
                <a:cs typeface="Arial" panose="020B0604020202020204" pitchFamily="34" charset="0"/>
              </a:rPr>
              <a:t>16 &gt; 6 so make a new list with all </a:t>
            </a:r>
            <a:r>
              <a:rPr lang="en-GB" sz="2000" dirty="0">
                <a:latin typeface="Arial" panose="020B0604020202020204" pitchFamily="34" charset="0"/>
                <a:cs typeface="Arial" panose="020B0604020202020204" pitchFamily="34" charset="0"/>
              </a:rPr>
              <a:t>the numbers to the left</a:t>
            </a:r>
          </a:p>
        </p:txBody>
      </p:sp>
      <p:sp>
        <p:nvSpPr>
          <p:cNvPr id="10" name="Title 1"/>
          <p:cNvSpPr>
            <a:spLocks noGrp="1"/>
          </p:cNvSpPr>
          <p:nvPr>
            <p:ph type="title"/>
          </p:nvPr>
        </p:nvSpPr>
        <p:spPr/>
        <p:txBody>
          <a:bodyPr/>
          <a:lstStyle/>
          <a:p>
            <a:r>
              <a:rPr lang="en-GB" dirty="0" smtClean="0"/>
              <a:t>Binary Search for the number 9</a:t>
            </a:r>
            <a:endParaRPr lang="en-GB" dirty="0"/>
          </a:p>
        </p:txBody>
      </p:sp>
      <p:graphicFrame>
        <p:nvGraphicFramePr>
          <p:cNvPr id="11" name="Table 10"/>
          <p:cNvGraphicFramePr>
            <a:graphicFrameLocks noGrp="1"/>
          </p:cNvGraphicFramePr>
          <p:nvPr>
            <p:extLst>
              <p:ext uri="{D42A27DB-BD31-4B8C-83A1-F6EECF244321}">
                <p14:modId xmlns:p14="http://schemas.microsoft.com/office/powerpoint/2010/main" val="3481159560"/>
              </p:ext>
            </p:extLst>
          </p:nvPr>
        </p:nvGraphicFramePr>
        <p:xfrm>
          <a:off x="1907704" y="5135592"/>
          <a:ext cx="6096000" cy="792480"/>
        </p:xfrm>
        <a:graphic>
          <a:graphicData uri="http://schemas.openxmlformats.org/drawingml/2006/table">
            <a:tbl>
              <a:tblPr firstRow="1" bandRow="1">
                <a:tableStyleId>{D7AC3CCA-C797-4891-BE02-D94E43425B78}</a:tableStyleId>
              </a:tblPr>
              <a:tblGrid>
                <a:gridCol w="609600"/>
                <a:gridCol w="609600"/>
                <a:gridCol w="609600"/>
                <a:gridCol w="609600"/>
                <a:gridCol w="609600"/>
                <a:gridCol w="609600"/>
                <a:gridCol w="609600"/>
                <a:gridCol w="609600"/>
                <a:gridCol w="609600"/>
                <a:gridCol w="609600"/>
              </a:tblGrid>
              <a:tr h="370840">
                <a:tc>
                  <a:txBody>
                    <a:bodyPr/>
                    <a:lstStyle/>
                    <a:p>
                      <a:pPr algn="ctr"/>
                      <a:r>
                        <a:rPr lang="en-GB" sz="2000" dirty="0" smtClean="0"/>
                        <a:t>1</a:t>
                      </a:r>
                      <a:endParaRPr lang="en-GB" sz="2000" dirty="0"/>
                    </a:p>
                  </a:txBody>
                  <a:tcPr>
                    <a:solidFill>
                      <a:schemeClr val="accent3">
                        <a:lumMod val="20000"/>
                        <a:lumOff val="80000"/>
                      </a:schemeClr>
                    </a:solidFill>
                  </a:tcPr>
                </a:tc>
                <a:tc>
                  <a:txBody>
                    <a:bodyPr/>
                    <a:lstStyle/>
                    <a:p>
                      <a:pPr algn="ctr"/>
                      <a:r>
                        <a:rPr lang="en-GB" sz="2000" dirty="0" smtClean="0"/>
                        <a:t>2</a:t>
                      </a:r>
                      <a:endParaRPr lang="en-GB" sz="2000" dirty="0"/>
                    </a:p>
                  </a:txBody>
                  <a:tcPr>
                    <a:solidFill>
                      <a:schemeClr val="accent3">
                        <a:lumMod val="20000"/>
                        <a:lumOff val="80000"/>
                      </a:schemeClr>
                    </a:solidFill>
                  </a:tcPr>
                </a:tc>
                <a:tc>
                  <a:txBody>
                    <a:bodyPr/>
                    <a:lstStyle/>
                    <a:p>
                      <a:pPr algn="ctr"/>
                      <a:r>
                        <a:rPr lang="en-GB" sz="2000" dirty="0" smtClean="0"/>
                        <a:t>3</a:t>
                      </a:r>
                      <a:endParaRPr lang="en-GB" sz="2000" dirty="0"/>
                    </a:p>
                  </a:txBody>
                  <a:tcPr>
                    <a:solidFill>
                      <a:schemeClr val="accent3">
                        <a:lumMod val="20000"/>
                        <a:lumOff val="80000"/>
                      </a:schemeClr>
                    </a:solidFill>
                  </a:tcPr>
                </a:tc>
                <a:tc>
                  <a:txBody>
                    <a:bodyPr/>
                    <a:lstStyle/>
                    <a:p>
                      <a:pPr algn="ctr"/>
                      <a:r>
                        <a:rPr lang="en-GB" sz="2000" dirty="0" smtClean="0"/>
                        <a:t>4</a:t>
                      </a:r>
                      <a:endParaRPr lang="en-GB" sz="2000" dirty="0"/>
                    </a:p>
                  </a:txBody>
                  <a:tcPr>
                    <a:solidFill>
                      <a:schemeClr val="accent3">
                        <a:lumMod val="20000"/>
                        <a:lumOff val="80000"/>
                      </a:schemeClr>
                    </a:solidFill>
                  </a:tcPr>
                </a:tc>
                <a:tc>
                  <a:txBody>
                    <a:bodyPr/>
                    <a:lstStyle/>
                    <a:p>
                      <a:pPr algn="ctr"/>
                      <a:r>
                        <a:rPr lang="en-GB" sz="2000" dirty="0" smtClean="0"/>
                        <a:t>5</a:t>
                      </a:r>
                      <a:endParaRPr lang="en-GB" sz="2000" dirty="0"/>
                    </a:p>
                  </a:txBody>
                  <a:tcPr>
                    <a:solidFill>
                      <a:srgbClr val="C00000"/>
                    </a:solidFill>
                  </a:tcPr>
                </a:tc>
                <a:tc>
                  <a:txBody>
                    <a:bodyPr/>
                    <a:lstStyle/>
                    <a:p>
                      <a:pPr algn="ctr"/>
                      <a:r>
                        <a:rPr lang="en-GB" sz="2000" dirty="0" smtClean="0"/>
                        <a:t>6</a:t>
                      </a:r>
                      <a:endParaRPr lang="en-GB" sz="2000" dirty="0"/>
                    </a:p>
                  </a:txBody>
                  <a:tcPr>
                    <a:solidFill>
                      <a:srgbClr val="C00000"/>
                    </a:solidFill>
                  </a:tcPr>
                </a:tc>
                <a:tc>
                  <a:txBody>
                    <a:bodyPr/>
                    <a:lstStyle/>
                    <a:p>
                      <a:pPr algn="ctr"/>
                      <a:r>
                        <a:rPr lang="en-GB" sz="2000" dirty="0" smtClean="0"/>
                        <a:t>7</a:t>
                      </a:r>
                      <a:endParaRPr lang="en-GB" sz="2000" dirty="0"/>
                    </a:p>
                  </a:txBody>
                  <a:tcPr>
                    <a:solidFill>
                      <a:srgbClr val="C00000"/>
                    </a:solidFill>
                  </a:tcPr>
                </a:tc>
                <a:tc>
                  <a:txBody>
                    <a:bodyPr/>
                    <a:lstStyle/>
                    <a:p>
                      <a:pPr algn="ctr"/>
                      <a:r>
                        <a:rPr lang="en-GB" sz="2000" dirty="0" smtClean="0"/>
                        <a:t>8</a:t>
                      </a:r>
                      <a:endParaRPr lang="en-GB" sz="2000" dirty="0"/>
                    </a:p>
                  </a:txBody>
                  <a:tcPr>
                    <a:solidFill>
                      <a:srgbClr val="C00000"/>
                    </a:solidFill>
                  </a:tcPr>
                </a:tc>
                <a:tc>
                  <a:txBody>
                    <a:bodyPr/>
                    <a:lstStyle/>
                    <a:p>
                      <a:pPr algn="ctr"/>
                      <a:r>
                        <a:rPr lang="en-GB" sz="2000" dirty="0" smtClean="0"/>
                        <a:t>9</a:t>
                      </a:r>
                      <a:endParaRPr lang="en-GB" sz="2000" dirty="0"/>
                    </a:p>
                  </a:txBody>
                  <a:tcPr>
                    <a:solidFill>
                      <a:srgbClr val="C00000"/>
                    </a:solidFill>
                  </a:tcPr>
                </a:tc>
                <a:tc>
                  <a:txBody>
                    <a:bodyPr/>
                    <a:lstStyle/>
                    <a:p>
                      <a:pPr algn="ctr"/>
                      <a:r>
                        <a:rPr lang="en-GB" sz="2000" dirty="0" smtClean="0"/>
                        <a:t>10</a:t>
                      </a:r>
                      <a:endParaRPr lang="en-GB" sz="2000" dirty="0"/>
                    </a:p>
                  </a:txBody>
                  <a:tcPr>
                    <a:solidFill>
                      <a:srgbClr val="C00000"/>
                    </a:solidFill>
                  </a:tcPr>
                </a:tc>
              </a:tr>
              <a:tr h="370840">
                <a:tc>
                  <a:txBody>
                    <a:bodyPr/>
                    <a:lstStyle/>
                    <a:p>
                      <a:pPr algn="ctr"/>
                      <a:r>
                        <a:rPr lang="en-GB" sz="2000" dirty="0" smtClean="0"/>
                        <a:t>2</a:t>
                      </a:r>
                      <a:endParaRPr lang="en-GB" sz="2000" dirty="0"/>
                    </a:p>
                  </a:txBody>
                  <a:tcPr>
                    <a:solidFill>
                      <a:schemeClr val="accent3">
                        <a:lumMod val="20000"/>
                        <a:lumOff val="80000"/>
                      </a:schemeClr>
                    </a:solidFill>
                  </a:tcPr>
                </a:tc>
                <a:tc>
                  <a:txBody>
                    <a:bodyPr/>
                    <a:lstStyle/>
                    <a:p>
                      <a:pPr algn="ctr"/>
                      <a:r>
                        <a:rPr lang="en-GB" sz="2000" dirty="0" smtClean="0"/>
                        <a:t>6</a:t>
                      </a:r>
                      <a:endParaRPr lang="en-GB" sz="2000" dirty="0"/>
                    </a:p>
                  </a:txBody>
                  <a:tcPr>
                    <a:solidFill>
                      <a:schemeClr val="accent3">
                        <a:lumMod val="20000"/>
                        <a:lumOff val="80000"/>
                      </a:schemeClr>
                    </a:solidFill>
                  </a:tcPr>
                </a:tc>
                <a:tc>
                  <a:txBody>
                    <a:bodyPr/>
                    <a:lstStyle/>
                    <a:p>
                      <a:pPr algn="ctr"/>
                      <a:r>
                        <a:rPr lang="en-GB" sz="2000" dirty="0" smtClean="0"/>
                        <a:t>9</a:t>
                      </a:r>
                      <a:endParaRPr lang="en-GB" sz="2000" dirty="0"/>
                    </a:p>
                  </a:txBody>
                  <a:tcPr>
                    <a:solidFill>
                      <a:schemeClr val="accent3">
                        <a:lumMod val="20000"/>
                        <a:lumOff val="80000"/>
                      </a:schemeClr>
                    </a:solidFill>
                  </a:tcPr>
                </a:tc>
                <a:tc>
                  <a:txBody>
                    <a:bodyPr/>
                    <a:lstStyle/>
                    <a:p>
                      <a:pPr algn="ctr"/>
                      <a:r>
                        <a:rPr lang="en-GB" sz="2000" dirty="0" smtClean="0"/>
                        <a:t>12</a:t>
                      </a:r>
                      <a:endParaRPr lang="en-GB" sz="2000" dirty="0"/>
                    </a:p>
                  </a:txBody>
                  <a:tcPr>
                    <a:solidFill>
                      <a:schemeClr val="accent3">
                        <a:lumMod val="20000"/>
                        <a:lumOff val="80000"/>
                      </a:schemeClr>
                    </a:solidFill>
                  </a:tcPr>
                </a:tc>
                <a:tc>
                  <a:txBody>
                    <a:bodyPr/>
                    <a:lstStyle/>
                    <a:p>
                      <a:pPr algn="ctr"/>
                      <a:r>
                        <a:rPr lang="en-GB" sz="2000" dirty="0" smtClean="0"/>
                        <a:t>16</a:t>
                      </a:r>
                      <a:endParaRPr lang="en-GB" sz="2000" dirty="0"/>
                    </a:p>
                  </a:txBody>
                  <a:tcPr>
                    <a:solidFill>
                      <a:srgbClr val="C00000"/>
                    </a:solidFill>
                  </a:tcPr>
                </a:tc>
                <a:tc>
                  <a:txBody>
                    <a:bodyPr/>
                    <a:lstStyle/>
                    <a:p>
                      <a:pPr algn="ctr"/>
                      <a:r>
                        <a:rPr lang="en-GB" sz="2000" dirty="0" smtClean="0"/>
                        <a:t>18</a:t>
                      </a:r>
                      <a:endParaRPr lang="en-GB" sz="2000" dirty="0"/>
                    </a:p>
                  </a:txBody>
                  <a:tcPr>
                    <a:solidFill>
                      <a:srgbClr val="C00000"/>
                    </a:solidFill>
                  </a:tcPr>
                </a:tc>
                <a:tc>
                  <a:txBody>
                    <a:bodyPr/>
                    <a:lstStyle/>
                    <a:p>
                      <a:pPr algn="ctr"/>
                      <a:r>
                        <a:rPr lang="en-GB" sz="2000" dirty="0" smtClean="0"/>
                        <a:t>20</a:t>
                      </a:r>
                      <a:endParaRPr lang="en-GB" sz="2000" dirty="0"/>
                    </a:p>
                  </a:txBody>
                  <a:tcPr>
                    <a:solidFill>
                      <a:srgbClr val="C00000"/>
                    </a:solidFill>
                  </a:tcPr>
                </a:tc>
                <a:tc>
                  <a:txBody>
                    <a:bodyPr/>
                    <a:lstStyle/>
                    <a:p>
                      <a:pPr algn="ctr"/>
                      <a:r>
                        <a:rPr lang="en-GB" sz="2000" dirty="0" smtClean="0"/>
                        <a:t>23</a:t>
                      </a:r>
                      <a:endParaRPr lang="en-GB" sz="2000" dirty="0"/>
                    </a:p>
                  </a:txBody>
                  <a:tcPr>
                    <a:solidFill>
                      <a:srgbClr val="C00000"/>
                    </a:solidFill>
                  </a:tcPr>
                </a:tc>
                <a:tc>
                  <a:txBody>
                    <a:bodyPr/>
                    <a:lstStyle/>
                    <a:p>
                      <a:pPr algn="ctr"/>
                      <a:r>
                        <a:rPr lang="en-GB" sz="2000" dirty="0" smtClean="0"/>
                        <a:t>45</a:t>
                      </a:r>
                      <a:endParaRPr lang="en-GB" sz="2000" dirty="0"/>
                    </a:p>
                  </a:txBody>
                  <a:tcPr>
                    <a:solidFill>
                      <a:srgbClr val="C00000"/>
                    </a:solidFill>
                  </a:tcPr>
                </a:tc>
                <a:tc>
                  <a:txBody>
                    <a:bodyPr/>
                    <a:lstStyle/>
                    <a:p>
                      <a:pPr algn="ctr"/>
                      <a:r>
                        <a:rPr lang="en-GB" sz="2000" dirty="0" smtClean="0"/>
                        <a:t>99</a:t>
                      </a:r>
                      <a:endParaRPr lang="en-GB" sz="2000" dirty="0"/>
                    </a:p>
                  </a:txBody>
                  <a:tcPr>
                    <a:solidFill>
                      <a:srgbClr val="C00000"/>
                    </a:solidFill>
                  </a:tcPr>
                </a:tc>
              </a:tr>
            </a:tbl>
          </a:graphicData>
        </a:graphic>
      </p:graphicFrame>
    </p:spTree>
    <p:extLst>
      <p:ext uri="{BB962C8B-B14F-4D97-AF65-F5344CB8AC3E}">
        <p14:creationId xmlns:p14="http://schemas.microsoft.com/office/powerpoint/2010/main" val="19916607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822603215"/>
              </p:ext>
            </p:extLst>
          </p:nvPr>
        </p:nvGraphicFramePr>
        <p:xfrm>
          <a:off x="4221832" y="1542718"/>
          <a:ext cx="2438400" cy="741680"/>
        </p:xfrm>
        <a:graphic>
          <a:graphicData uri="http://schemas.openxmlformats.org/drawingml/2006/table">
            <a:tbl>
              <a:tblPr firstRow="1" bandRow="1">
                <a:tableStyleId>{D7AC3CCA-C797-4891-BE02-D94E43425B78}</a:tableStyleId>
              </a:tblPr>
              <a:tblGrid>
                <a:gridCol w="609600"/>
                <a:gridCol w="609600"/>
                <a:gridCol w="609600"/>
                <a:gridCol w="609600"/>
              </a:tblGrid>
              <a:tr h="370840">
                <a:tc>
                  <a:txBody>
                    <a:bodyPr/>
                    <a:lstStyle/>
                    <a:p>
                      <a:pPr algn="ctr"/>
                      <a:r>
                        <a:rPr lang="en-GB" dirty="0" smtClean="0">
                          <a:latin typeface="Arial" panose="020B0604020202020204" pitchFamily="34" charset="0"/>
                          <a:cs typeface="Arial" panose="020B0604020202020204" pitchFamily="34" charset="0"/>
                        </a:rPr>
                        <a:t>1</a:t>
                      </a:r>
                      <a:endParaRPr lang="en-GB" dirty="0">
                        <a:latin typeface="Arial" panose="020B0604020202020204" pitchFamily="34" charset="0"/>
                        <a:cs typeface="Arial" panose="020B0604020202020204" pitchFamily="34" charset="0"/>
                      </a:endParaRPr>
                    </a:p>
                  </a:txBody>
                  <a:tcPr/>
                </a:tc>
                <a:tc>
                  <a:txBody>
                    <a:bodyPr/>
                    <a:lstStyle/>
                    <a:p>
                      <a:pPr algn="ctr"/>
                      <a:r>
                        <a:rPr lang="en-GB" dirty="0" smtClean="0">
                          <a:latin typeface="Arial" panose="020B0604020202020204" pitchFamily="34" charset="0"/>
                          <a:cs typeface="Arial" panose="020B0604020202020204" pitchFamily="34" charset="0"/>
                        </a:rPr>
                        <a:t>2</a:t>
                      </a:r>
                      <a:endParaRPr lang="en-GB" dirty="0">
                        <a:latin typeface="Arial" panose="020B0604020202020204" pitchFamily="34" charset="0"/>
                        <a:cs typeface="Arial" panose="020B0604020202020204" pitchFamily="34" charset="0"/>
                      </a:endParaRPr>
                    </a:p>
                  </a:txBody>
                  <a:tcPr/>
                </a:tc>
                <a:tc>
                  <a:txBody>
                    <a:bodyPr/>
                    <a:lstStyle/>
                    <a:p>
                      <a:pPr algn="ctr"/>
                      <a:r>
                        <a:rPr lang="en-GB" dirty="0" smtClean="0">
                          <a:latin typeface="Arial" panose="020B0604020202020204" pitchFamily="34" charset="0"/>
                          <a:cs typeface="Arial" panose="020B0604020202020204" pitchFamily="34" charset="0"/>
                        </a:rPr>
                        <a:t>3</a:t>
                      </a:r>
                      <a:endParaRPr lang="en-GB" dirty="0">
                        <a:latin typeface="Arial" panose="020B0604020202020204" pitchFamily="34" charset="0"/>
                        <a:cs typeface="Arial" panose="020B0604020202020204" pitchFamily="34" charset="0"/>
                      </a:endParaRPr>
                    </a:p>
                  </a:txBody>
                  <a:tcPr/>
                </a:tc>
                <a:tc>
                  <a:txBody>
                    <a:bodyPr/>
                    <a:lstStyle/>
                    <a:p>
                      <a:pPr algn="ctr"/>
                      <a:r>
                        <a:rPr lang="en-GB" dirty="0" smtClean="0">
                          <a:latin typeface="Arial" panose="020B0604020202020204" pitchFamily="34" charset="0"/>
                          <a:cs typeface="Arial" panose="020B0604020202020204" pitchFamily="34" charset="0"/>
                        </a:rPr>
                        <a:t>4</a:t>
                      </a:r>
                      <a:endParaRPr lang="en-GB" dirty="0">
                        <a:latin typeface="Arial" panose="020B0604020202020204" pitchFamily="34" charset="0"/>
                        <a:cs typeface="Arial" panose="020B0604020202020204" pitchFamily="34" charset="0"/>
                      </a:endParaRPr>
                    </a:p>
                  </a:txBody>
                  <a:tcPr/>
                </a:tc>
              </a:tr>
              <a:tr h="370840">
                <a:tc>
                  <a:txBody>
                    <a:bodyPr/>
                    <a:lstStyle/>
                    <a:p>
                      <a:pPr algn="ctr"/>
                      <a:r>
                        <a:rPr lang="en-GB" dirty="0" smtClean="0">
                          <a:latin typeface="Arial" panose="020B0604020202020204" pitchFamily="34" charset="0"/>
                          <a:cs typeface="Arial" panose="020B0604020202020204" pitchFamily="34" charset="0"/>
                        </a:rPr>
                        <a:t>2</a:t>
                      </a:r>
                      <a:endParaRPr lang="en-GB" dirty="0">
                        <a:latin typeface="Arial" panose="020B0604020202020204" pitchFamily="34" charset="0"/>
                        <a:cs typeface="Arial" panose="020B0604020202020204" pitchFamily="34" charset="0"/>
                      </a:endParaRPr>
                    </a:p>
                  </a:txBody>
                  <a:tcPr/>
                </a:tc>
                <a:tc>
                  <a:txBody>
                    <a:bodyPr/>
                    <a:lstStyle/>
                    <a:p>
                      <a:pPr algn="ctr"/>
                      <a:r>
                        <a:rPr lang="en-GB" dirty="0" smtClean="0">
                          <a:latin typeface="Arial" panose="020B0604020202020204" pitchFamily="34" charset="0"/>
                          <a:cs typeface="Arial" panose="020B0604020202020204" pitchFamily="34" charset="0"/>
                        </a:rPr>
                        <a:t>6</a:t>
                      </a:r>
                      <a:endParaRPr lang="en-GB" dirty="0">
                        <a:latin typeface="Arial" panose="020B0604020202020204" pitchFamily="34" charset="0"/>
                        <a:cs typeface="Arial" panose="020B0604020202020204" pitchFamily="34" charset="0"/>
                      </a:endParaRPr>
                    </a:p>
                  </a:txBody>
                  <a:tcPr/>
                </a:tc>
                <a:tc>
                  <a:txBody>
                    <a:bodyPr/>
                    <a:lstStyle/>
                    <a:p>
                      <a:pPr algn="ctr"/>
                      <a:r>
                        <a:rPr lang="en-GB" dirty="0" smtClean="0">
                          <a:latin typeface="Arial" panose="020B0604020202020204" pitchFamily="34" charset="0"/>
                          <a:cs typeface="Arial" panose="020B0604020202020204" pitchFamily="34" charset="0"/>
                        </a:rPr>
                        <a:t>9</a:t>
                      </a:r>
                      <a:endParaRPr lang="en-GB" dirty="0">
                        <a:latin typeface="Arial" panose="020B0604020202020204" pitchFamily="34" charset="0"/>
                        <a:cs typeface="Arial" panose="020B0604020202020204" pitchFamily="34" charset="0"/>
                      </a:endParaRPr>
                    </a:p>
                  </a:txBody>
                  <a:tcPr/>
                </a:tc>
                <a:tc>
                  <a:txBody>
                    <a:bodyPr/>
                    <a:lstStyle/>
                    <a:p>
                      <a:pPr algn="ctr"/>
                      <a:r>
                        <a:rPr lang="en-GB" dirty="0" smtClean="0">
                          <a:latin typeface="Arial" panose="020B0604020202020204" pitchFamily="34" charset="0"/>
                          <a:cs typeface="Arial" panose="020B0604020202020204" pitchFamily="34" charset="0"/>
                        </a:rPr>
                        <a:t>12</a:t>
                      </a:r>
                      <a:endParaRPr lang="en-GB" dirty="0">
                        <a:latin typeface="Arial" panose="020B0604020202020204" pitchFamily="34" charset="0"/>
                        <a:cs typeface="Arial" panose="020B0604020202020204" pitchFamily="34" charset="0"/>
                      </a:endParaRPr>
                    </a:p>
                  </a:txBody>
                  <a:tcPr/>
                </a:tc>
              </a:tr>
            </a:tbl>
          </a:graphicData>
        </a:graphic>
      </p:graphicFrame>
      <p:sp>
        <p:nvSpPr>
          <p:cNvPr id="5" name="TextBox 4"/>
          <p:cNvSpPr txBox="1"/>
          <p:nvPr/>
        </p:nvSpPr>
        <p:spPr>
          <a:xfrm>
            <a:off x="527324" y="1544226"/>
            <a:ext cx="3684636" cy="400110"/>
          </a:xfrm>
          <a:prstGeom prst="rect">
            <a:avLst/>
          </a:prstGeom>
          <a:noFill/>
        </p:spPr>
        <p:txBody>
          <a:bodyPr wrap="square" rtlCol="0">
            <a:spAutoFit/>
          </a:bodyPr>
          <a:lstStyle/>
          <a:p>
            <a:r>
              <a:rPr lang="en-GB" sz="2000" dirty="0" smtClean="0">
                <a:latin typeface="Arial" panose="020B0604020202020204" pitchFamily="34" charset="0"/>
                <a:cs typeface="Arial" panose="020B0604020202020204" pitchFamily="34" charset="0"/>
              </a:rPr>
              <a:t>Search the new list for </a:t>
            </a:r>
            <a:r>
              <a:rPr lang="en-GB" sz="2000" b="1" dirty="0" smtClean="0">
                <a:latin typeface="Arial" panose="020B0604020202020204" pitchFamily="34" charset="0"/>
                <a:cs typeface="Arial" panose="020B0604020202020204" pitchFamily="34" charset="0"/>
              </a:rPr>
              <a:t>9</a:t>
            </a:r>
          </a:p>
        </p:txBody>
      </p:sp>
      <p:graphicFrame>
        <p:nvGraphicFramePr>
          <p:cNvPr id="6" name="Table 5"/>
          <p:cNvGraphicFramePr>
            <a:graphicFrameLocks noGrp="1"/>
          </p:cNvGraphicFramePr>
          <p:nvPr>
            <p:extLst>
              <p:ext uri="{D42A27DB-BD31-4B8C-83A1-F6EECF244321}">
                <p14:modId xmlns:p14="http://schemas.microsoft.com/office/powerpoint/2010/main" val="1480731964"/>
              </p:ext>
            </p:extLst>
          </p:nvPr>
        </p:nvGraphicFramePr>
        <p:xfrm>
          <a:off x="4206627" y="2967314"/>
          <a:ext cx="2438400" cy="741680"/>
        </p:xfrm>
        <a:graphic>
          <a:graphicData uri="http://schemas.openxmlformats.org/drawingml/2006/table">
            <a:tbl>
              <a:tblPr firstRow="1" bandRow="1">
                <a:tableStyleId>{D7AC3CCA-C797-4891-BE02-D94E43425B78}</a:tableStyleId>
              </a:tblPr>
              <a:tblGrid>
                <a:gridCol w="609600"/>
                <a:gridCol w="609600"/>
                <a:gridCol w="609600"/>
                <a:gridCol w="609600"/>
              </a:tblGrid>
              <a:tr h="370840">
                <a:tc>
                  <a:txBody>
                    <a:bodyPr/>
                    <a:lstStyle/>
                    <a:p>
                      <a:pPr algn="ctr"/>
                      <a:r>
                        <a:rPr lang="en-GB" dirty="0" smtClean="0">
                          <a:latin typeface="Arial" panose="020B0604020202020204" pitchFamily="34" charset="0"/>
                          <a:cs typeface="Arial" panose="020B0604020202020204" pitchFamily="34" charset="0"/>
                        </a:rPr>
                        <a:t>1</a:t>
                      </a:r>
                      <a:endParaRPr lang="en-GB" dirty="0">
                        <a:latin typeface="Arial" panose="020B0604020202020204" pitchFamily="34" charset="0"/>
                        <a:cs typeface="Arial" panose="020B0604020202020204" pitchFamily="34" charset="0"/>
                      </a:endParaRPr>
                    </a:p>
                  </a:txBody>
                  <a:tcPr/>
                </a:tc>
                <a:tc>
                  <a:txBody>
                    <a:bodyPr/>
                    <a:lstStyle/>
                    <a:p>
                      <a:pPr algn="ctr"/>
                      <a:r>
                        <a:rPr lang="en-GB" dirty="0" smtClean="0">
                          <a:latin typeface="Arial" panose="020B0604020202020204" pitchFamily="34" charset="0"/>
                          <a:cs typeface="Arial" panose="020B0604020202020204" pitchFamily="34" charset="0"/>
                        </a:rPr>
                        <a:t>2</a:t>
                      </a:r>
                      <a:endParaRPr lang="en-GB" dirty="0">
                        <a:latin typeface="Arial" panose="020B0604020202020204" pitchFamily="34" charset="0"/>
                        <a:cs typeface="Arial" panose="020B0604020202020204" pitchFamily="34" charset="0"/>
                      </a:endParaRPr>
                    </a:p>
                  </a:txBody>
                  <a:tcPr>
                    <a:solidFill>
                      <a:schemeClr val="bg1">
                        <a:lumMod val="95000"/>
                      </a:schemeClr>
                    </a:solidFill>
                  </a:tcPr>
                </a:tc>
                <a:tc>
                  <a:txBody>
                    <a:bodyPr/>
                    <a:lstStyle/>
                    <a:p>
                      <a:pPr algn="ctr"/>
                      <a:r>
                        <a:rPr lang="en-GB" dirty="0" smtClean="0">
                          <a:latin typeface="Arial" panose="020B0604020202020204" pitchFamily="34" charset="0"/>
                          <a:cs typeface="Arial" panose="020B0604020202020204" pitchFamily="34" charset="0"/>
                        </a:rPr>
                        <a:t>3</a:t>
                      </a:r>
                      <a:endParaRPr lang="en-GB" dirty="0">
                        <a:latin typeface="Arial" panose="020B0604020202020204" pitchFamily="34" charset="0"/>
                        <a:cs typeface="Arial" panose="020B0604020202020204" pitchFamily="34" charset="0"/>
                      </a:endParaRPr>
                    </a:p>
                  </a:txBody>
                  <a:tcPr/>
                </a:tc>
                <a:tc>
                  <a:txBody>
                    <a:bodyPr/>
                    <a:lstStyle/>
                    <a:p>
                      <a:pPr algn="ctr"/>
                      <a:r>
                        <a:rPr lang="en-GB" dirty="0" smtClean="0">
                          <a:latin typeface="Arial" panose="020B0604020202020204" pitchFamily="34" charset="0"/>
                          <a:cs typeface="Arial" panose="020B0604020202020204" pitchFamily="34" charset="0"/>
                        </a:rPr>
                        <a:t>4</a:t>
                      </a:r>
                      <a:endParaRPr lang="en-GB" dirty="0">
                        <a:latin typeface="Arial" panose="020B0604020202020204" pitchFamily="34" charset="0"/>
                        <a:cs typeface="Arial" panose="020B0604020202020204" pitchFamily="34" charset="0"/>
                      </a:endParaRPr>
                    </a:p>
                  </a:txBody>
                  <a:tcPr/>
                </a:tc>
              </a:tr>
              <a:tr h="370840">
                <a:tc>
                  <a:txBody>
                    <a:bodyPr/>
                    <a:lstStyle/>
                    <a:p>
                      <a:pPr algn="ctr"/>
                      <a:r>
                        <a:rPr lang="en-GB" dirty="0" smtClean="0">
                          <a:latin typeface="Arial" panose="020B0604020202020204" pitchFamily="34" charset="0"/>
                          <a:cs typeface="Arial" panose="020B0604020202020204" pitchFamily="34" charset="0"/>
                        </a:rPr>
                        <a:t>2</a:t>
                      </a:r>
                      <a:endParaRPr lang="en-GB" dirty="0">
                        <a:latin typeface="Arial" panose="020B0604020202020204" pitchFamily="34" charset="0"/>
                        <a:cs typeface="Arial" panose="020B0604020202020204" pitchFamily="34" charset="0"/>
                      </a:endParaRPr>
                    </a:p>
                  </a:txBody>
                  <a:tcPr/>
                </a:tc>
                <a:tc>
                  <a:txBody>
                    <a:bodyPr/>
                    <a:lstStyle/>
                    <a:p>
                      <a:pPr algn="ctr"/>
                      <a:r>
                        <a:rPr lang="en-GB" dirty="0" smtClean="0">
                          <a:latin typeface="Arial" panose="020B0604020202020204" pitchFamily="34" charset="0"/>
                          <a:cs typeface="Arial" panose="020B0604020202020204" pitchFamily="34" charset="0"/>
                        </a:rPr>
                        <a:t>6</a:t>
                      </a:r>
                      <a:endParaRPr lang="en-GB" dirty="0">
                        <a:latin typeface="Arial" panose="020B0604020202020204" pitchFamily="34" charset="0"/>
                        <a:cs typeface="Arial" panose="020B0604020202020204" pitchFamily="34" charset="0"/>
                      </a:endParaRPr>
                    </a:p>
                  </a:txBody>
                  <a:tcPr>
                    <a:solidFill>
                      <a:srgbClr val="7CCFDB"/>
                    </a:solidFill>
                  </a:tcPr>
                </a:tc>
                <a:tc>
                  <a:txBody>
                    <a:bodyPr/>
                    <a:lstStyle/>
                    <a:p>
                      <a:pPr algn="ctr"/>
                      <a:r>
                        <a:rPr lang="en-GB" dirty="0" smtClean="0">
                          <a:latin typeface="Arial" panose="020B0604020202020204" pitchFamily="34" charset="0"/>
                          <a:cs typeface="Arial" panose="020B0604020202020204" pitchFamily="34" charset="0"/>
                        </a:rPr>
                        <a:t>9</a:t>
                      </a:r>
                      <a:endParaRPr lang="en-GB" dirty="0">
                        <a:latin typeface="Arial" panose="020B0604020202020204" pitchFamily="34" charset="0"/>
                        <a:cs typeface="Arial" panose="020B0604020202020204" pitchFamily="34" charset="0"/>
                      </a:endParaRPr>
                    </a:p>
                  </a:txBody>
                  <a:tcPr/>
                </a:tc>
                <a:tc>
                  <a:txBody>
                    <a:bodyPr/>
                    <a:lstStyle/>
                    <a:p>
                      <a:pPr algn="ctr"/>
                      <a:r>
                        <a:rPr lang="en-GB" dirty="0" smtClean="0">
                          <a:latin typeface="Arial" panose="020B0604020202020204" pitchFamily="34" charset="0"/>
                          <a:cs typeface="Arial" panose="020B0604020202020204" pitchFamily="34" charset="0"/>
                        </a:rPr>
                        <a:t>12</a:t>
                      </a:r>
                      <a:endParaRPr lang="en-GB" dirty="0">
                        <a:latin typeface="Arial" panose="020B0604020202020204" pitchFamily="34" charset="0"/>
                        <a:cs typeface="Arial" panose="020B0604020202020204" pitchFamily="34" charset="0"/>
                      </a:endParaRPr>
                    </a:p>
                  </a:txBody>
                  <a:tcPr/>
                </a:tc>
              </a:tr>
            </a:tbl>
          </a:graphicData>
        </a:graphic>
      </p:graphicFrame>
      <p:sp>
        <p:nvSpPr>
          <p:cNvPr id="8" name="TextBox 7"/>
          <p:cNvSpPr txBox="1"/>
          <p:nvPr/>
        </p:nvSpPr>
        <p:spPr>
          <a:xfrm>
            <a:off x="527323" y="3811687"/>
            <a:ext cx="6852989" cy="400110"/>
          </a:xfrm>
          <a:prstGeom prst="rect">
            <a:avLst/>
          </a:prstGeom>
          <a:noFill/>
        </p:spPr>
        <p:txBody>
          <a:bodyPr wrap="square" rtlCol="0">
            <a:spAutoFit/>
          </a:bodyPr>
          <a:lstStyle/>
          <a:p>
            <a:r>
              <a:rPr lang="en-GB" sz="2000" dirty="0" smtClean="0">
                <a:latin typeface="Arial" panose="020B0604020202020204" pitchFamily="34" charset="0"/>
                <a:cs typeface="Arial" panose="020B0604020202020204" pitchFamily="34" charset="0"/>
              </a:rPr>
              <a:t>Is this equal to, greater than, or smaller than 9?</a:t>
            </a:r>
          </a:p>
        </p:txBody>
      </p:sp>
      <p:sp>
        <p:nvSpPr>
          <p:cNvPr id="2" name="Rectangle 1"/>
          <p:cNvSpPr/>
          <p:nvPr/>
        </p:nvSpPr>
        <p:spPr>
          <a:xfrm>
            <a:off x="527323" y="2420888"/>
            <a:ext cx="5136791" cy="400110"/>
          </a:xfrm>
          <a:prstGeom prst="rect">
            <a:avLst/>
          </a:prstGeom>
        </p:spPr>
        <p:txBody>
          <a:bodyPr wrap="none">
            <a:spAutoFit/>
          </a:bodyPr>
          <a:lstStyle/>
          <a:p>
            <a:r>
              <a:rPr lang="en-GB" sz="2000" dirty="0">
                <a:latin typeface="Arial" panose="020B0604020202020204" pitchFamily="34" charset="0"/>
                <a:cs typeface="Arial" panose="020B0604020202020204" pitchFamily="34" charset="0"/>
              </a:rPr>
              <a:t>Take the middle value (4/2=2), the 2</a:t>
            </a:r>
            <a:r>
              <a:rPr lang="en-GB" sz="2000" baseline="30000" dirty="0">
                <a:latin typeface="Arial" panose="020B0604020202020204" pitchFamily="34" charset="0"/>
                <a:cs typeface="Arial" panose="020B0604020202020204" pitchFamily="34" charset="0"/>
              </a:rPr>
              <a:t>nd</a:t>
            </a:r>
            <a:r>
              <a:rPr lang="en-GB" sz="2000" dirty="0">
                <a:latin typeface="Arial" panose="020B0604020202020204" pitchFamily="34" charset="0"/>
                <a:cs typeface="Arial" panose="020B0604020202020204" pitchFamily="34" charset="0"/>
              </a:rPr>
              <a:t> value</a:t>
            </a:r>
          </a:p>
        </p:txBody>
      </p:sp>
      <p:sp>
        <p:nvSpPr>
          <p:cNvPr id="3" name="Rectangle 2"/>
          <p:cNvSpPr/>
          <p:nvPr/>
        </p:nvSpPr>
        <p:spPr>
          <a:xfrm>
            <a:off x="527324" y="4365104"/>
            <a:ext cx="5363969" cy="400110"/>
          </a:xfrm>
          <a:prstGeom prst="rect">
            <a:avLst/>
          </a:prstGeom>
        </p:spPr>
        <p:txBody>
          <a:bodyPr wrap="none">
            <a:spAutoFit/>
          </a:bodyPr>
          <a:lstStyle/>
          <a:p>
            <a:r>
              <a:rPr lang="en-GB" sz="2000" dirty="0">
                <a:latin typeface="Arial" panose="020B0604020202020204" pitchFamily="34" charset="0"/>
                <a:cs typeface="Arial" panose="020B0604020202020204" pitchFamily="34" charset="0"/>
              </a:rPr>
              <a:t>Smaller than, so take the numbers to the right</a:t>
            </a:r>
          </a:p>
        </p:txBody>
      </p:sp>
      <p:graphicFrame>
        <p:nvGraphicFramePr>
          <p:cNvPr id="9" name="Table 8"/>
          <p:cNvGraphicFramePr>
            <a:graphicFrameLocks noGrp="1"/>
          </p:cNvGraphicFramePr>
          <p:nvPr>
            <p:extLst>
              <p:ext uri="{D42A27DB-BD31-4B8C-83A1-F6EECF244321}">
                <p14:modId xmlns:p14="http://schemas.microsoft.com/office/powerpoint/2010/main" val="4119322965"/>
              </p:ext>
            </p:extLst>
          </p:nvPr>
        </p:nvGraphicFramePr>
        <p:xfrm>
          <a:off x="4206144" y="4919568"/>
          <a:ext cx="2438400" cy="741680"/>
        </p:xfrm>
        <a:graphic>
          <a:graphicData uri="http://schemas.openxmlformats.org/drawingml/2006/table">
            <a:tbl>
              <a:tblPr firstRow="1" bandRow="1">
                <a:tableStyleId>{D7AC3CCA-C797-4891-BE02-D94E43425B78}</a:tableStyleId>
              </a:tblPr>
              <a:tblGrid>
                <a:gridCol w="609600"/>
                <a:gridCol w="609600"/>
                <a:gridCol w="609600"/>
                <a:gridCol w="609600"/>
              </a:tblGrid>
              <a:tr h="370840">
                <a:tc>
                  <a:txBody>
                    <a:bodyPr/>
                    <a:lstStyle/>
                    <a:p>
                      <a:pPr algn="ctr"/>
                      <a:r>
                        <a:rPr lang="en-GB" dirty="0" smtClean="0">
                          <a:latin typeface="Arial" panose="020B0604020202020204" pitchFamily="34" charset="0"/>
                          <a:cs typeface="Arial" panose="020B0604020202020204" pitchFamily="34" charset="0"/>
                        </a:rPr>
                        <a:t>1</a:t>
                      </a:r>
                      <a:endParaRPr lang="en-GB" dirty="0">
                        <a:latin typeface="Arial" panose="020B0604020202020204" pitchFamily="34" charset="0"/>
                        <a:cs typeface="Arial" panose="020B0604020202020204" pitchFamily="34" charset="0"/>
                      </a:endParaRPr>
                    </a:p>
                  </a:txBody>
                  <a:tcPr>
                    <a:solidFill>
                      <a:srgbClr val="C00000"/>
                    </a:solidFill>
                  </a:tcPr>
                </a:tc>
                <a:tc>
                  <a:txBody>
                    <a:bodyPr/>
                    <a:lstStyle/>
                    <a:p>
                      <a:pPr algn="ctr"/>
                      <a:r>
                        <a:rPr lang="en-GB" dirty="0" smtClean="0">
                          <a:latin typeface="Arial" panose="020B0604020202020204" pitchFamily="34" charset="0"/>
                          <a:cs typeface="Arial" panose="020B0604020202020204" pitchFamily="34" charset="0"/>
                        </a:rPr>
                        <a:t>2</a:t>
                      </a:r>
                      <a:endParaRPr lang="en-GB" dirty="0">
                        <a:latin typeface="Arial" panose="020B0604020202020204" pitchFamily="34" charset="0"/>
                        <a:cs typeface="Arial" panose="020B0604020202020204" pitchFamily="34" charset="0"/>
                      </a:endParaRPr>
                    </a:p>
                  </a:txBody>
                  <a:tcPr>
                    <a:solidFill>
                      <a:srgbClr val="C00000"/>
                    </a:solidFill>
                  </a:tcPr>
                </a:tc>
                <a:tc>
                  <a:txBody>
                    <a:bodyPr/>
                    <a:lstStyle/>
                    <a:p>
                      <a:pPr algn="ctr"/>
                      <a:r>
                        <a:rPr lang="en-GB" dirty="0" smtClean="0">
                          <a:latin typeface="Arial" panose="020B0604020202020204" pitchFamily="34" charset="0"/>
                          <a:cs typeface="Arial" panose="020B0604020202020204" pitchFamily="34" charset="0"/>
                        </a:rPr>
                        <a:t>3</a:t>
                      </a:r>
                      <a:endParaRPr lang="en-GB" dirty="0">
                        <a:latin typeface="Arial" panose="020B0604020202020204" pitchFamily="34" charset="0"/>
                        <a:cs typeface="Arial" panose="020B0604020202020204" pitchFamily="34" charset="0"/>
                      </a:endParaRPr>
                    </a:p>
                  </a:txBody>
                  <a:tcPr>
                    <a:solidFill>
                      <a:schemeClr val="accent3">
                        <a:lumMod val="20000"/>
                        <a:lumOff val="80000"/>
                      </a:schemeClr>
                    </a:solidFill>
                  </a:tcPr>
                </a:tc>
                <a:tc>
                  <a:txBody>
                    <a:bodyPr/>
                    <a:lstStyle/>
                    <a:p>
                      <a:pPr algn="ctr"/>
                      <a:r>
                        <a:rPr lang="en-GB" dirty="0" smtClean="0">
                          <a:latin typeface="Arial" panose="020B0604020202020204" pitchFamily="34" charset="0"/>
                          <a:cs typeface="Arial" panose="020B0604020202020204" pitchFamily="34" charset="0"/>
                        </a:rPr>
                        <a:t>4</a:t>
                      </a:r>
                      <a:endParaRPr lang="en-GB" dirty="0">
                        <a:latin typeface="Arial" panose="020B0604020202020204" pitchFamily="34" charset="0"/>
                        <a:cs typeface="Arial" panose="020B0604020202020204" pitchFamily="34" charset="0"/>
                      </a:endParaRPr>
                    </a:p>
                  </a:txBody>
                  <a:tcPr>
                    <a:solidFill>
                      <a:schemeClr val="accent3">
                        <a:lumMod val="20000"/>
                        <a:lumOff val="80000"/>
                      </a:schemeClr>
                    </a:solidFill>
                  </a:tcPr>
                </a:tc>
              </a:tr>
              <a:tr h="370840">
                <a:tc>
                  <a:txBody>
                    <a:bodyPr/>
                    <a:lstStyle/>
                    <a:p>
                      <a:pPr algn="ctr"/>
                      <a:r>
                        <a:rPr lang="en-GB" dirty="0" smtClean="0">
                          <a:latin typeface="Arial" panose="020B0604020202020204" pitchFamily="34" charset="0"/>
                          <a:cs typeface="Arial" panose="020B0604020202020204" pitchFamily="34" charset="0"/>
                        </a:rPr>
                        <a:t>2</a:t>
                      </a:r>
                      <a:endParaRPr lang="en-GB" dirty="0">
                        <a:latin typeface="Arial" panose="020B0604020202020204" pitchFamily="34" charset="0"/>
                        <a:cs typeface="Arial" panose="020B0604020202020204" pitchFamily="34" charset="0"/>
                      </a:endParaRPr>
                    </a:p>
                  </a:txBody>
                  <a:tcPr>
                    <a:solidFill>
                      <a:srgbClr val="C00000"/>
                    </a:solidFill>
                  </a:tcPr>
                </a:tc>
                <a:tc>
                  <a:txBody>
                    <a:bodyPr/>
                    <a:lstStyle/>
                    <a:p>
                      <a:pPr algn="ctr"/>
                      <a:r>
                        <a:rPr lang="en-GB" dirty="0" smtClean="0">
                          <a:latin typeface="Arial" panose="020B0604020202020204" pitchFamily="34" charset="0"/>
                          <a:cs typeface="Arial" panose="020B0604020202020204" pitchFamily="34" charset="0"/>
                        </a:rPr>
                        <a:t>6</a:t>
                      </a:r>
                      <a:endParaRPr lang="en-GB" dirty="0">
                        <a:latin typeface="Arial" panose="020B0604020202020204" pitchFamily="34" charset="0"/>
                        <a:cs typeface="Arial" panose="020B0604020202020204" pitchFamily="34" charset="0"/>
                      </a:endParaRPr>
                    </a:p>
                  </a:txBody>
                  <a:tcPr>
                    <a:solidFill>
                      <a:srgbClr val="C00000"/>
                    </a:solidFill>
                  </a:tcPr>
                </a:tc>
                <a:tc>
                  <a:txBody>
                    <a:bodyPr/>
                    <a:lstStyle/>
                    <a:p>
                      <a:pPr algn="ctr"/>
                      <a:r>
                        <a:rPr lang="en-GB" dirty="0" smtClean="0">
                          <a:latin typeface="Arial" panose="020B0604020202020204" pitchFamily="34" charset="0"/>
                          <a:cs typeface="Arial" panose="020B0604020202020204" pitchFamily="34" charset="0"/>
                        </a:rPr>
                        <a:t>9</a:t>
                      </a:r>
                      <a:endParaRPr lang="en-GB" dirty="0">
                        <a:latin typeface="Arial" panose="020B0604020202020204" pitchFamily="34" charset="0"/>
                        <a:cs typeface="Arial" panose="020B0604020202020204" pitchFamily="34" charset="0"/>
                      </a:endParaRPr>
                    </a:p>
                  </a:txBody>
                  <a:tcPr>
                    <a:solidFill>
                      <a:schemeClr val="accent3">
                        <a:lumMod val="20000"/>
                        <a:lumOff val="80000"/>
                      </a:schemeClr>
                    </a:solidFill>
                  </a:tcPr>
                </a:tc>
                <a:tc>
                  <a:txBody>
                    <a:bodyPr/>
                    <a:lstStyle/>
                    <a:p>
                      <a:pPr algn="ctr"/>
                      <a:r>
                        <a:rPr lang="en-GB" dirty="0" smtClean="0">
                          <a:latin typeface="Arial" panose="020B0604020202020204" pitchFamily="34" charset="0"/>
                          <a:cs typeface="Arial" panose="020B0604020202020204" pitchFamily="34" charset="0"/>
                        </a:rPr>
                        <a:t>12</a:t>
                      </a:r>
                      <a:endParaRPr lang="en-GB" dirty="0">
                        <a:latin typeface="Arial" panose="020B0604020202020204" pitchFamily="34" charset="0"/>
                        <a:cs typeface="Arial" panose="020B0604020202020204" pitchFamily="34" charset="0"/>
                      </a:endParaRPr>
                    </a:p>
                  </a:txBody>
                  <a:tcPr>
                    <a:solidFill>
                      <a:schemeClr val="accent3">
                        <a:lumMod val="20000"/>
                        <a:lumOff val="80000"/>
                      </a:schemeClr>
                    </a:solidFill>
                  </a:tcPr>
                </a:tc>
              </a:tr>
            </a:tbl>
          </a:graphicData>
        </a:graphic>
      </p:graphicFrame>
      <p:sp>
        <p:nvSpPr>
          <p:cNvPr id="7" name="Title 6"/>
          <p:cNvSpPr>
            <a:spLocks noGrp="1"/>
          </p:cNvSpPr>
          <p:nvPr>
            <p:ph type="title"/>
          </p:nvPr>
        </p:nvSpPr>
        <p:spPr/>
        <p:txBody>
          <a:bodyPr/>
          <a:lstStyle/>
          <a:p>
            <a:r>
              <a:rPr lang="en-GB" dirty="0"/>
              <a:t>Binary Search for the number 9</a:t>
            </a:r>
          </a:p>
        </p:txBody>
      </p:sp>
    </p:spTree>
    <p:extLst>
      <p:ext uri="{BB962C8B-B14F-4D97-AF65-F5344CB8AC3E}">
        <p14:creationId xmlns:p14="http://schemas.microsoft.com/office/powerpoint/2010/main" val="41960540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2" grpId="0"/>
      <p:bldP spid="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1796172256"/>
              </p:ext>
            </p:extLst>
          </p:nvPr>
        </p:nvGraphicFramePr>
        <p:xfrm>
          <a:off x="4211960" y="1535192"/>
          <a:ext cx="1219200" cy="741680"/>
        </p:xfrm>
        <a:graphic>
          <a:graphicData uri="http://schemas.openxmlformats.org/drawingml/2006/table">
            <a:tbl>
              <a:tblPr firstRow="1" bandRow="1">
                <a:tableStyleId>{D7AC3CCA-C797-4891-BE02-D94E43425B78}</a:tableStyleId>
              </a:tblPr>
              <a:tblGrid>
                <a:gridCol w="609600"/>
                <a:gridCol w="609600"/>
              </a:tblGrid>
              <a:tr h="370840">
                <a:tc>
                  <a:txBody>
                    <a:bodyPr/>
                    <a:lstStyle/>
                    <a:p>
                      <a:pPr algn="ctr"/>
                      <a:r>
                        <a:rPr lang="en-GB" dirty="0" smtClean="0">
                          <a:latin typeface="Arial" panose="020B0604020202020204" pitchFamily="34" charset="0"/>
                          <a:cs typeface="Arial" panose="020B0604020202020204" pitchFamily="34" charset="0"/>
                        </a:rPr>
                        <a:t>3</a:t>
                      </a:r>
                      <a:endParaRPr lang="en-GB" dirty="0">
                        <a:latin typeface="Arial" panose="020B0604020202020204" pitchFamily="34" charset="0"/>
                        <a:cs typeface="Arial" panose="020B0604020202020204" pitchFamily="34" charset="0"/>
                      </a:endParaRPr>
                    </a:p>
                  </a:txBody>
                  <a:tcPr/>
                </a:tc>
                <a:tc>
                  <a:txBody>
                    <a:bodyPr/>
                    <a:lstStyle/>
                    <a:p>
                      <a:pPr algn="ctr"/>
                      <a:r>
                        <a:rPr lang="en-GB" dirty="0" smtClean="0">
                          <a:latin typeface="Arial" panose="020B0604020202020204" pitchFamily="34" charset="0"/>
                          <a:cs typeface="Arial" panose="020B0604020202020204" pitchFamily="34" charset="0"/>
                        </a:rPr>
                        <a:t>4</a:t>
                      </a:r>
                      <a:endParaRPr lang="en-GB" dirty="0">
                        <a:latin typeface="Arial" panose="020B0604020202020204" pitchFamily="34" charset="0"/>
                        <a:cs typeface="Arial" panose="020B0604020202020204" pitchFamily="34" charset="0"/>
                      </a:endParaRPr>
                    </a:p>
                  </a:txBody>
                  <a:tcPr/>
                </a:tc>
              </a:tr>
              <a:tr h="370840">
                <a:tc>
                  <a:txBody>
                    <a:bodyPr/>
                    <a:lstStyle/>
                    <a:p>
                      <a:pPr algn="ctr"/>
                      <a:r>
                        <a:rPr lang="en-GB" dirty="0" smtClean="0">
                          <a:latin typeface="Arial" panose="020B0604020202020204" pitchFamily="34" charset="0"/>
                          <a:cs typeface="Arial" panose="020B0604020202020204" pitchFamily="34" charset="0"/>
                        </a:rPr>
                        <a:t>9</a:t>
                      </a:r>
                      <a:endParaRPr lang="en-GB" dirty="0">
                        <a:latin typeface="Arial" panose="020B0604020202020204" pitchFamily="34" charset="0"/>
                        <a:cs typeface="Arial" panose="020B0604020202020204" pitchFamily="34" charset="0"/>
                      </a:endParaRPr>
                    </a:p>
                  </a:txBody>
                  <a:tcPr/>
                </a:tc>
                <a:tc>
                  <a:txBody>
                    <a:bodyPr/>
                    <a:lstStyle/>
                    <a:p>
                      <a:pPr algn="ctr"/>
                      <a:r>
                        <a:rPr lang="en-GB" dirty="0" smtClean="0">
                          <a:latin typeface="Arial" panose="020B0604020202020204" pitchFamily="34" charset="0"/>
                          <a:cs typeface="Arial" panose="020B0604020202020204" pitchFamily="34" charset="0"/>
                        </a:rPr>
                        <a:t>12</a:t>
                      </a:r>
                      <a:endParaRPr lang="en-GB" dirty="0">
                        <a:latin typeface="Arial" panose="020B0604020202020204" pitchFamily="34" charset="0"/>
                        <a:cs typeface="Arial" panose="020B0604020202020204" pitchFamily="34" charset="0"/>
                      </a:endParaRPr>
                    </a:p>
                  </a:txBody>
                  <a:tcPr/>
                </a:tc>
              </a:tr>
            </a:tbl>
          </a:graphicData>
        </a:graphic>
      </p:graphicFrame>
      <p:sp>
        <p:nvSpPr>
          <p:cNvPr id="5" name="TextBox 4"/>
          <p:cNvSpPr txBox="1"/>
          <p:nvPr/>
        </p:nvSpPr>
        <p:spPr>
          <a:xfrm>
            <a:off x="529200" y="1544400"/>
            <a:ext cx="3466736" cy="400110"/>
          </a:xfrm>
          <a:prstGeom prst="rect">
            <a:avLst/>
          </a:prstGeom>
          <a:noFill/>
        </p:spPr>
        <p:txBody>
          <a:bodyPr wrap="square" rtlCol="0">
            <a:spAutoFit/>
          </a:bodyPr>
          <a:lstStyle/>
          <a:p>
            <a:r>
              <a:rPr lang="en-GB" sz="2000" dirty="0" smtClean="0">
                <a:latin typeface="Arial" panose="020B0604020202020204" pitchFamily="34" charset="0"/>
                <a:cs typeface="Arial" panose="020B0604020202020204" pitchFamily="34" charset="0"/>
              </a:rPr>
              <a:t>Search the new list for </a:t>
            </a:r>
            <a:r>
              <a:rPr lang="en-GB" sz="2000" b="1" dirty="0" smtClean="0">
                <a:latin typeface="Arial" panose="020B0604020202020204" pitchFamily="34" charset="0"/>
                <a:cs typeface="Arial" panose="020B0604020202020204" pitchFamily="34" charset="0"/>
              </a:rPr>
              <a:t>9</a:t>
            </a:r>
          </a:p>
        </p:txBody>
      </p:sp>
      <p:graphicFrame>
        <p:nvGraphicFramePr>
          <p:cNvPr id="7" name="Table 6"/>
          <p:cNvGraphicFramePr>
            <a:graphicFrameLocks noGrp="1"/>
          </p:cNvGraphicFramePr>
          <p:nvPr>
            <p:extLst>
              <p:ext uri="{D42A27DB-BD31-4B8C-83A1-F6EECF244321}">
                <p14:modId xmlns:p14="http://schemas.microsoft.com/office/powerpoint/2010/main" val="1329494234"/>
              </p:ext>
            </p:extLst>
          </p:nvPr>
        </p:nvGraphicFramePr>
        <p:xfrm>
          <a:off x="4216896" y="2953519"/>
          <a:ext cx="1219200" cy="741680"/>
        </p:xfrm>
        <a:graphic>
          <a:graphicData uri="http://schemas.openxmlformats.org/drawingml/2006/table">
            <a:tbl>
              <a:tblPr firstRow="1" bandRow="1">
                <a:tableStyleId>{D7AC3CCA-C797-4891-BE02-D94E43425B78}</a:tableStyleId>
              </a:tblPr>
              <a:tblGrid>
                <a:gridCol w="609600"/>
                <a:gridCol w="609600"/>
              </a:tblGrid>
              <a:tr h="370840">
                <a:tc>
                  <a:txBody>
                    <a:bodyPr/>
                    <a:lstStyle/>
                    <a:p>
                      <a:pPr algn="ctr"/>
                      <a:r>
                        <a:rPr lang="en-GB" dirty="0" smtClean="0"/>
                        <a:t>3</a:t>
                      </a:r>
                      <a:endParaRPr lang="en-GB" dirty="0"/>
                    </a:p>
                  </a:txBody>
                  <a:tcPr/>
                </a:tc>
                <a:tc>
                  <a:txBody>
                    <a:bodyPr/>
                    <a:lstStyle/>
                    <a:p>
                      <a:pPr algn="ctr"/>
                      <a:r>
                        <a:rPr lang="en-GB" dirty="0" smtClean="0"/>
                        <a:t>4</a:t>
                      </a:r>
                      <a:endParaRPr lang="en-GB" dirty="0"/>
                    </a:p>
                  </a:txBody>
                  <a:tcPr/>
                </a:tc>
              </a:tr>
              <a:tr h="370840">
                <a:tc>
                  <a:txBody>
                    <a:bodyPr/>
                    <a:lstStyle/>
                    <a:p>
                      <a:pPr algn="ctr"/>
                      <a:r>
                        <a:rPr lang="en-GB" dirty="0" smtClean="0"/>
                        <a:t>9</a:t>
                      </a:r>
                      <a:endParaRPr lang="en-GB" dirty="0"/>
                    </a:p>
                  </a:txBody>
                  <a:tcPr>
                    <a:solidFill>
                      <a:srgbClr val="7CCFDB"/>
                    </a:solidFill>
                  </a:tcPr>
                </a:tc>
                <a:tc>
                  <a:txBody>
                    <a:bodyPr/>
                    <a:lstStyle/>
                    <a:p>
                      <a:pPr algn="ctr"/>
                      <a:r>
                        <a:rPr lang="en-GB" dirty="0" smtClean="0"/>
                        <a:t>12</a:t>
                      </a:r>
                      <a:endParaRPr lang="en-GB" dirty="0"/>
                    </a:p>
                  </a:txBody>
                  <a:tcPr/>
                </a:tc>
              </a:tr>
            </a:tbl>
          </a:graphicData>
        </a:graphic>
      </p:graphicFrame>
      <p:sp>
        <p:nvSpPr>
          <p:cNvPr id="8" name="TextBox 7"/>
          <p:cNvSpPr txBox="1"/>
          <p:nvPr/>
        </p:nvSpPr>
        <p:spPr>
          <a:xfrm>
            <a:off x="529200" y="3811687"/>
            <a:ext cx="7355168" cy="769441"/>
          </a:xfrm>
          <a:prstGeom prst="rect">
            <a:avLst/>
          </a:prstGeom>
          <a:noFill/>
        </p:spPr>
        <p:txBody>
          <a:bodyPr wrap="square" rtlCol="0">
            <a:spAutoFit/>
          </a:bodyPr>
          <a:lstStyle/>
          <a:p>
            <a:r>
              <a:rPr lang="en-GB" sz="2000" dirty="0" smtClean="0">
                <a:latin typeface="Arial" panose="020B0604020202020204" pitchFamily="34" charset="0"/>
                <a:cs typeface="Arial" panose="020B0604020202020204" pitchFamily="34" charset="0"/>
              </a:rPr>
              <a:t>Is this equal to, greater than, or smaller than </a:t>
            </a:r>
            <a:r>
              <a:rPr lang="en-GB" sz="2000" b="1" dirty="0" smtClean="0">
                <a:latin typeface="Arial" panose="020B0604020202020204" pitchFamily="34" charset="0"/>
                <a:cs typeface="Arial" panose="020B0604020202020204" pitchFamily="34" charset="0"/>
              </a:rPr>
              <a:t>9</a:t>
            </a:r>
            <a:r>
              <a:rPr lang="en-GB" sz="2000" dirty="0" smtClean="0">
                <a:latin typeface="Arial" panose="020B0604020202020204" pitchFamily="34" charset="0"/>
                <a:cs typeface="Arial" panose="020B0604020202020204" pitchFamily="34" charset="0"/>
              </a:rPr>
              <a:t>?</a:t>
            </a:r>
          </a:p>
          <a:p>
            <a:endParaRPr lang="en-GB" sz="2400" dirty="0">
              <a:latin typeface="Arial" panose="020B0604020202020204" pitchFamily="34" charset="0"/>
              <a:cs typeface="Arial" panose="020B0604020202020204" pitchFamily="34" charset="0"/>
            </a:endParaRPr>
          </a:p>
        </p:txBody>
      </p:sp>
      <p:sp>
        <p:nvSpPr>
          <p:cNvPr id="2" name="Rectangle 1"/>
          <p:cNvSpPr/>
          <p:nvPr/>
        </p:nvSpPr>
        <p:spPr>
          <a:xfrm>
            <a:off x="529200" y="2420888"/>
            <a:ext cx="5146409" cy="400110"/>
          </a:xfrm>
          <a:prstGeom prst="rect">
            <a:avLst/>
          </a:prstGeom>
        </p:spPr>
        <p:txBody>
          <a:bodyPr wrap="none">
            <a:spAutoFit/>
          </a:bodyPr>
          <a:lstStyle/>
          <a:p>
            <a:r>
              <a:rPr lang="en-GB" sz="2000" dirty="0">
                <a:latin typeface="Arial" panose="020B0604020202020204" pitchFamily="34" charset="0"/>
                <a:cs typeface="Arial" panose="020B0604020202020204" pitchFamily="34" charset="0"/>
              </a:rPr>
              <a:t>Take the middle value (2/2=1), the 1st value</a:t>
            </a:r>
          </a:p>
        </p:txBody>
      </p:sp>
      <p:sp>
        <p:nvSpPr>
          <p:cNvPr id="3" name="Rectangle 2"/>
          <p:cNvSpPr/>
          <p:nvPr/>
        </p:nvSpPr>
        <p:spPr>
          <a:xfrm>
            <a:off x="529200" y="4567079"/>
            <a:ext cx="7355168" cy="400110"/>
          </a:xfrm>
          <a:prstGeom prst="rect">
            <a:avLst/>
          </a:prstGeom>
        </p:spPr>
        <p:txBody>
          <a:bodyPr wrap="square">
            <a:spAutoFit/>
          </a:bodyPr>
          <a:lstStyle/>
          <a:p>
            <a:r>
              <a:rPr lang="en-GB" sz="2000" dirty="0">
                <a:latin typeface="Arial" panose="020B0604020202020204" pitchFamily="34" charset="0"/>
                <a:cs typeface="Arial" panose="020B0604020202020204" pitchFamily="34" charset="0"/>
              </a:rPr>
              <a:t>Equal to!  Celebrate, and stop </a:t>
            </a:r>
            <a:r>
              <a:rPr lang="en-GB" sz="2000" dirty="0">
                <a:latin typeface="Arial" panose="020B0604020202020204" pitchFamily="34" charset="0"/>
                <a:cs typeface="Arial" panose="020B0604020202020204" pitchFamily="34" charset="0"/>
                <a:sym typeface="Wingdings" panose="05000000000000000000" pitchFamily="2" charset="2"/>
              </a:rPr>
              <a:t> you’ve found </a:t>
            </a:r>
            <a:r>
              <a:rPr lang="en-GB" sz="2000" dirty="0" smtClean="0">
                <a:latin typeface="Arial" panose="020B0604020202020204" pitchFamily="34" charset="0"/>
                <a:cs typeface="Arial" panose="020B0604020202020204" pitchFamily="34" charset="0"/>
                <a:sym typeface="Wingdings" panose="05000000000000000000" pitchFamily="2" charset="2"/>
              </a:rPr>
              <a:t>it.</a:t>
            </a:r>
            <a:endParaRPr lang="en-GB" sz="2000" dirty="0">
              <a:latin typeface="Arial" panose="020B0604020202020204" pitchFamily="34" charset="0"/>
              <a:cs typeface="Arial" panose="020B0604020202020204" pitchFamily="34" charset="0"/>
            </a:endParaRPr>
          </a:p>
        </p:txBody>
      </p:sp>
      <p:sp>
        <p:nvSpPr>
          <p:cNvPr id="6" name="Title 5"/>
          <p:cNvSpPr>
            <a:spLocks noGrp="1"/>
          </p:cNvSpPr>
          <p:nvPr>
            <p:ph type="title"/>
          </p:nvPr>
        </p:nvSpPr>
        <p:spPr/>
        <p:txBody>
          <a:bodyPr/>
          <a:lstStyle/>
          <a:p>
            <a:r>
              <a:rPr lang="en-GB" dirty="0"/>
              <a:t>Binary Search for the number 9</a:t>
            </a:r>
          </a:p>
        </p:txBody>
      </p:sp>
    </p:spTree>
    <p:extLst>
      <p:ext uri="{BB962C8B-B14F-4D97-AF65-F5344CB8AC3E}">
        <p14:creationId xmlns:p14="http://schemas.microsoft.com/office/powerpoint/2010/main" val="6035701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2" grpId="0"/>
      <p:bldP spid="3" grpId="0"/>
    </p:bldLst>
  </p:timing>
</p:sld>
</file>

<file path=ppt/theme/theme1.xml><?xml version="1.0" encoding="utf-8"?>
<a:theme xmlns:a="http://schemas.openxmlformats.org/drawingml/2006/main" name="1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2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461</TotalTime>
  <Words>1227</Words>
  <Application>Microsoft Office PowerPoint</Application>
  <PresentationFormat>On-screen Show (4:3)</PresentationFormat>
  <Paragraphs>322</Paragraphs>
  <Slides>18</Slides>
  <Notes>0</Notes>
  <HiddenSlides>0</HiddenSlides>
  <MMClips>0</MMClips>
  <ScaleCrop>false</ScaleCrop>
  <HeadingPairs>
    <vt:vector size="4" baseType="variant">
      <vt:variant>
        <vt:lpstr>Theme</vt:lpstr>
      </vt:variant>
      <vt:variant>
        <vt:i4>3</vt:i4>
      </vt:variant>
      <vt:variant>
        <vt:lpstr>Slide Titles</vt:lpstr>
      </vt:variant>
      <vt:variant>
        <vt:i4>18</vt:i4>
      </vt:variant>
    </vt:vector>
  </HeadingPairs>
  <TitlesOfParts>
    <vt:vector size="21" baseType="lpstr">
      <vt:lpstr>1_Custom Design</vt:lpstr>
      <vt:lpstr>Custom Design</vt:lpstr>
      <vt:lpstr>2_Custom Design</vt:lpstr>
      <vt:lpstr>Unit 2.1 – Algorithms  Lesson 2 – Linear and Binary Searches</vt:lpstr>
      <vt:lpstr>Big Picture</vt:lpstr>
      <vt:lpstr>Learning Objectives</vt:lpstr>
      <vt:lpstr>Engagement Activity</vt:lpstr>
      <vt:lpstr>Key Words</vt:lpstr>
      <vt:lpstr>Binary Search</vt:lpstr>
      <vt:lpstr>Binary Search for the number 9</vt:lpstr>
      <vt:lpstr>Binary Search for the number 9</vt:lpstr>
      <vt:lpstr>Binary Search for the number 9</vt:lpstr>
      <vt:lpstr>Activity 1 – Work in pairs</vt:lpstr>
      <vt:lpstr>Linear Search</vt:lpstr>
      <vt:lpstr>Linear Search</vt:lpstr>
      <vt:lpstr>Linear Search</vt:lpstr>
      <vt:lpstr>Activity 2</vt:lpstr>
      <vt:lpstr>Activity 3</vt:lpstr>
      <vt:lpstr>Quiz</vt:lpstr>
      <vt:lpstr>Plenary</vt:lpstr>
      <vt:lpstr>PowerPoint Presentation</vt:lpstr>
    </vt:vector>
  </TitlesOfParts>
  <Company>Cambridge Assessment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GCSE (9-1) Computer Science Algorithms - Searching Algorithms</dc:title>
  <dc:creator>OCR</dc:creator>
  <cp:keywords>GCSE, 9-1, Compuer Science, Algorithms, Searching Algorithms</cp:keywords>
  <cp:lastModifiedBy>Suzette Green</cp:lastModifiedBy>
  <cp:revision>46</cp:revision>
  <dcterms:created xsi:type="dcterms:W3CDTF">2015-10-07T12:54:48Z</dcterms:created>
  <dcterms:modified xsi:type="dcterms:W3CDTF">2016-04-11T09:43:29Z</dcterms:modified>
</cp:coreProperties>
</file>